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9"/>
  </p:notesMasterIdLst>
  <p:handoutMasterIdLst>
    <p:handoutMasterId r:id="rId50"/>
  </p:handoutMasterIdLst>
  <p:sldIdLst>
    <p:sldId id="361" r:id="rId2"/>
    <p:sldId id="376" r:id="rId3"/>
    <p:sldId id="346" r:id="rId4"/>
    <p:sldId id="343" r:id="rId5"/>
    <p:sldId id="371" r:id="rId6"/>
    <p:sldId id="372" r:id="rId7"/>
    <p:sldId id="374" r:id="rId8"/>
    <p:sldId id="373" r:id="rId9"/>
    <p:sldId id="375" r:id="rId10"/>
    <p:sldId id="377" r:id="rId11"/>
    <p:sldId id="378" r:id="rId12"/>
    <p:sldId id="381" r:id="rId13"/>
    <p:sldId id="383" r:id="rId14"/>
    <p:sldId id="384" r:id="rId15"/>
    <p:sldId id="385" r:id="rId16"/>
    <p:sldId id="363" r:id="rId17"/>
    <p:sldId id="419" r:id="rId18"/>
    <p:sldId id="411" r:id="rId19"/>
    <p:sldId id="412" r:id="rId20"/>
    <p:sldId id="413" r:id="rId21"/>
    <p:sldId id="415" r:id="rId22"/>
    <p:sldId id="386" r:id="rId23"/>
    <p:sldId id="389" r:id="rId24"/>
    <p:sldId id="390" r:id="rId25"/>
    <p:sldId id="391" r:id="rId26"/>
    <p:sldId id="392" r:id="rId27"/>
    <p:sldId id="393" r:id="rId28"/>
    <p:sldId id="394" r:id="rId29"/>
    <p:sldId id="416" r:id="rId30"/>
    <p:sldId id="395" r:id="rId31"/>
    <p:sldId id="396" r:id="rId32"/>
    <p:sldId id="397" r:id="rId33"/>
    <p:sldId id="398" r:id="rId34"/>
    <p:sldId id="355" r:id="rId35"/>
    <p:sldId id="404" r:id="rId36"/>
    <p:sldId id="405" r:id="rId37"/>
    <p:sldId id="406" r:id="rId38"/>
    <p:sldId id="407" r:id="rId39"/>
    <p:sldId id="408" r:id="rId40"/>
    <p:sldId id="417" r:id="rId41"/>
    <p:sldId id="356" r:id="rId42"/>
    <p:sldId id="399" r:id="rId43"/>
    <p:sldId id="400" r:id="rId44"/>
    <p:sldId id="401" r:id="rId45"/>
    <p:sldId id="402" r:id="rId46"/>
    <p:sldId id="403" r:id="rId47"/>
    <p:sldId id="360" r:id="rId48"/>
  </p:sldIdLst>
  <p:sldSz cx="9144000" cy="6858000" type="screen4x3"/>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784">
          <p15:clr>
            <a:srgbClr val="A4A3A4"/>
          </p15:clr>
        </p15:guide>
        <p15:guide id="2" pos="2880">
          <p15:clr>
            <a:srgbClr val="A4A3A4"/>
          </p15:clr>
        </p15:guide>
        <p15:guide id="3" pos="4032">
          <p15:clr>
            <a:srgbClr val="A4A3A4"/>
          </p15:clr>
        </p15:guide>
      </p15:sldGuideLst>
    </p:ext>
    <p:ext uri="{2D200454-40CA-4A62-9FC3-DE9A4176ACB9}">
      <p15:notesGuideLst xmlns="" xmlns:p15="http://schemas.microsoft.com/office/powerpoint/2012/main">
        <p15:guide id="1" orient="horz" pos="2620">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CC"/>
    <a:srgbClr val="C00000"/>
    <a:srgbClr val="F07C03"/>
    <a:srgbClr val="003366"/>
    <a:srgbClr val="0033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67" autoAdjust="0"/>
    <p:restoredTop sz="84282" autoAdjust="0"/>
  </p:normalViewPr>
  <p:slideViewPr>
    <p:cSldViewPr showGuides="1">
      <p:cViewPr varScale="1">
        <p:scale>
          <a:sx n="103" d="100"/>
          <a:sy n="103" d="100"/>
        </p:scale>
        <p:origin x="-108" y="-114"/>
      </p:cViewPr>
      <p:guideLst>
        <p:guide orient="horz" pos="2784"/>
        <p:guide pos="2880"/>
        <p:guide pos="4032"/>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p:scale>
          <a:sx n="100" d="100"/>
          <a:sy n="100" d="100"/>
        </p:scale>
        <p:origin x="-1380" y="1734"/>
      </p:cViewPr>
      <p:guideLst>
        <p:guide orient="horz" pos="2620"/>
        <p:guide pos="218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dirty="0"/>
          </a:p>
        </p:txBody>
      </p:sp>
      <p:sp>
        <p:nvSpPr>
          <p:cNvPr id="3" name="Date Placeholder 2"/>
          <p:cNvSpPr>
            <a:spLocks noGrp="1"/>
          </p:cNvSpPr>
          <p:nvPr>
            <p:ph type="dt" sz="quarter" idx="1"/>
          </p:nvPr>
        </p:nvSpPr>
        <p:spPr>
          <a:xfrm>
            <a:off x="3927775" y="0"/>
            <a:ext cx="3004820" cy="461645"/>
          </a:xfrm>
          <a:prstGeom prst="rect">
            <a:avLst/>
          </a:prstGeom>
        </p:spPr>
        <p:txBody>
          <a:bodyPr vert="horz" lIns="92382" tIns="46191" rIns="92382" bIns="46191" rtlCol="0"/>
          <a:lstStyle>
            <a:lvl1pPr algn="r">
              <a:defRPr sz="1200"/>
            </a:lvl1pPr>
          </a:lstStyle>
          <a:p>
            <a:fld id="{B9408613-8B30-4656-A38A-2B6B3C4255AD}" type="datetimeFigureOut">
              <a:rPr lang="en-US" smtClean="0"/>
              <a:pPr/>
              <a:t>5/16/2016</a:t>
            </a:fld>
            <a:endParaRPr lang="en-US" dirty="0"/>
          </a:p>
        </p:txBody>
      </p:sp>
      <p:sp>
        <p:nvSpPr>
          <p:cNvPr id="4" name="Footer Placeholder 3"/>
          <p:cNvSpPr>
            <a:spLocks noGrp="1"/>
          </p:cNvSpPr>
          <p:nvPr>
            <p:ph type="ftr" sz="quarter" idx="2"/>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27775" y="8769653"/>
            <a:ext cx="3004820" cy="461645"/>
          </a:xfrm>
          <a:prstGeom prst="rect">
            <a:avLst/>
          </a:prstGeom>
        </p:spPr>
        <p:txBody>
          <a:bodyPr vert="horz" lIns="92382" tIns="46191" rIns="92382" bIns="46191" rtlCol="0" anchor="b"/>
          <a:lstStyle>
            <a:lvl1pPr algn="r">
              <a:defRPr sz="1200"/>
            </a:lvl1pPr>
          </a:lstStyle>
          <a:p>
            <a:fld id="{3B7A348E-4295-4827-9E2A-B457058CD202}" type="slidenum">
              <a:rPr lang="en-US" smtClean="0"/>
              <a:pPr/>
              <a:t>‹#›</a:t>
            </a:fld>
            <a:endParaRPr lang="en-US" dirty="0"/>
          </a:p>
        </p:txBody>
      </p:sp>
    </p:spTree>
    <p:extLst>
      <p:ext uri="{BB962C8B-B14F-4D97-AF65-F5344CB8AC3E}">
        <p14:creationId xmlns="" xmlns:p14="http://schemas.microsoft.com/office/powerpoint/2010/main" val="186144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r>
              <a:rPr lang="en-US" dirty="0" smtClean="0"/>
              <a:t>Kentucky Development Conference</a:t>
            </a:r>
          </a:p>
          <a:p>
            <a:r>
              <a:rPr lang="en-US" dirty="0" smtClean="0"/>
              <a:t>Texas Update 2013</a:t>
            </a:r>
            <a:endParaRPr lang="en-US" dirty="0"/>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a:defRPr sz="1200"/>
            </a:lvl1pPr>
          </a:lstStyle>
          <a:p>
            <a:r>
              <a:rPr lang="en-US" dirty="0" smtClean="0"/>
              <a:t>10/10/2013</a:t>
            </a:r>
            <a:endParaRPr lang="en-US" dirty="0"/>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2" tIns="46191" rIns="92382" bIns="46191" rtlCol="0" anchor="ctr"/>
          <a:lstStyle/>
          <a:p>
            <a:endParaRPr lang="en-US" dirty="0"/>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a:defRPr sz="1600"/>
            </a:lvl1pPr>
          </a:lstStyle>
          <a:p>
            <a:fld id="{0F3ADC9E-1D9A-4A49-A2BC-2B1F28E63AD6}" type="slidenum">
              <a:rPr lang="en-US" smtClean="0"/>
              <a:pPr/>
              <a:t>‹#›</a:t>
            </a:fld>
            <a:endParaRPr lang="en-US" dirty="0"/>
          </a:p>
        </p:txBody>
      </p:sp>
    </p:spTree>
    <p:extLst>
      <p:ext uri="{BB962C8B-B14F-4D97-AF65-F5344CB8AC3E}">
        <p14:creationId xmlns="" xmlns:p14="http://schemas.microsoft.com/office/powerpoint/2010/main" val="2049659643"/>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3ADC9E-1D9A-4A49-A2BC-2B1F28E63AD6}" type="slidenum">
              <a:rPr lang="en-US" smtClean="0"/>
              <a:pPr/>
              <a:t>1</a:t>
            </a:fld>
            <a:endParaRPr lang="en-US" dirty="0"/>
          </a:p>
        </p:txBody>
      </p:sp>
    </p:spTree>
    <p:extLst>
      <p:ext uri="{BB962C8B-B14F-4D97-AF65-F5344CB8AC3E}">
        <p14:creationId xmlns="" xmlns:p14="http://schemas.microsoft.com/office/powerpoint/2010/main" val="3540155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THE BULLETED ITEMS ON THE SLIDE, </a:t>
            </a:r>
            <a:r>
              <a:rPr lang="en-US" dirty="0"/>
              <a:t>AUGMENTED BY ANY ADDITIONAL NARRATIVE DESIRED</a:t>
            </a:r>
          </a:p>
          <a:p>
            <a:endParaRPr lang="en-US" dirty="0"/>
          </a:p>
        </p:txBody>
      </p:sp>
      <p:sp>
        <p:nvSpPr>
          <p:cNvPr id="4" name="Slide Number Placeholder 3"/>
          <p:cNvSpPr>
            <a:spLocks noGrp="1"/>
          </p:cNvSpPr>
          <p:nvPr>
            <p:ph type="sldNum" sz="quarter" idx="10"/>
          </p:nvPr>
        </p:nvSpPr>
        <p:spPr/>
        <p:txBody>
          <a:bodyPr/>
          <a:lstStyle/>
          <a:p>
            <a:fld id="{0F3ADC9E-1D9A-4A49-A2BC-2B1F28E63AD6}" type="slidenum">
              <a:rPr lang="en-US" smtClean="0"/>
              <a:pPr/>
              <a:t>10</a:t>
            </a:fld>
            <a:endParaRPr lang="en-US" dirty="0"/>
          </a:p>
        </p:txBody>
      </p:sp>
    </p:spTree>
    <p:extLst>
      <p:ext uri="{BB962C8B-B14F-4D97-AF65-F5344CB8AC3E}">
        <p14:creationId xmlns="" xmlns:p14="http://schemas.microsoft.com/office/powerpoint/2010/main" val="3322156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371475"/>
            <a:ext cx="4781550" cy="3586163"/>
          </a:xfrm>
        </p:spPr>
      </p:sp>
      <p:sp>
        <p:nvSpPr>
          <p:cNvPr id="3" name="Notes Placeholder 2"/>
          <p:cNvSpPr>
            <a:spLocks noGrp="1"/>
          </p:cNvSpPr>
          <p:nvPr>
            <p:ph type="body" idx="1"/>
          </p:nvPr>
        </p:nvSpPr>
        <p:spPr>
          <a:xfrm>
            <a:off x="1046435" y="4103512"/>
            <a:ext cx="5661650" cy="4145555"/>
          </a:xfrm>
        </p:spPr>
        <p:txBody>
          <a:bodyPr>
            <a:noAutofit/>
          </a:bodyPr>
          <a:lstStyle/>
          <a:p>
            <a:pPr marL="269823" indent="-269823" algn="just" defTabSz="905570">
              <a:spcAft>
                <a:spcPts val="1787"/>
              </a:spcAft>
              <a:buFont typeface="Arial" pitchFamily="34" charset="0"/>
              <a:buChar char="•"/>
              <a:defRPr/>
            </a:pPr>
            <a:r>
              <a:rPr lang="en-US" sz="1300" dirty="0">
                <a:solidFill>
                  <a:prstClr val="black"/>
                </a:solidFill>
                <a:latin typeface="Arial Narrow" panose="020B0606020202030204" pitchFamily="34" charset="0"/>
                <a:cs typeface="Arial" panose="020B0604020202020204" pitchFamily="34" charset="0"/>
              </a:rPr>
              <a:t>The </a:t>
            </a:r>
            <a:r>
              <a:rPr lang="en-US" sz="1300" dirty="0">
                <a:solidFill>
                  <a:srgbClr val="FF0000"/>
                </a:solidFill>
                <a:latin typeface="Arial Narrow" panose="020B0606020202030204" pitchFamily="34" charset="0"/>
                <a:cs typeface="Arial" panose="020B0604020202020204" pitchFamily="34" charset="0"/>
              </a:rPr>
              <a:t>environmental phase</a:t>
            </a:r>
            <a:r>
              <a:rPr lang="en-US" sz="1300" dirty="0">
                <a:solidFill>
                  <a:prstClr val="black"/>
                </a:solidFill>
                <a:latin typeface="Arial Narrow" panose="020B0606020202030204" pitchFamily="34" charset="0"/>
                <a:cs typeface="Arial" panose="020B0604020202020204" pitchFamily="34" charset="0"/>
              </a:rPr>
              <a:t> of the I-69 corridor in Arkansas is </a:t>
            </a:r>
            <a:r>
              <a:rPr lang="en-US" sz="1300" dirty="0">
                <a:solidFill>
                  <a:srgbClr val="FF0000"/>
                </a:solidFill>
                <a:latin typeface="Arial Narrow" panose="020B0606020202030204" pitchFamily="34" charset="0"/>
                <a:cs typeface="Arial" panose="020B0604020202020204" pitchFamily="34" charset="0"/>
              </a:rPr>
              <a:t>complete </a:t>
            </a:r>
            <a:r>
              <a:rPr lang="en-US" sz="1300" dirty="0">
                <a:solidFill>
                  <a:prstClr val="black"/>
                </a:solidFill>
                <a:latin typeface="Arial Narrow" panose="020B0606020202030204" pitchFamily="34" charset="0"/>
                <a:cs typeface="Arial" panose="020B0604020202020204" pitchFamily="34" charset="0"/>
              </a:rPr>
              <a:t>and a </a:t>
            </a:r>
            <a:r>
              <a:rPr lang="en-US" sz="1300" dirty="0">
                <a:solidFill>
                  <a:srgbClr val="FF0000"/>
                </a:solidFill>
                <a:latin typeface="Arial Narrow" panose="020B0606020202030204" pitchFamily="34" charset="0"/>
                <a:cs typeface="Arial" panose="020B0604020202020204" pitchFamily="34" charset="0"/>
              </a:rPr>
              <a:t>preferred alignment has been identified.</a:t>
            </a:r>
          </a:p>
          <a:p>
            <a:pPr marL="269823" indent="-269823" algn="just" defTabSz="905570">
              <a:spcAft>
                <a:spcPts val="1787"/>
              </a:spcAft>
              <a:buFont typeface="Arial" pitchFamily="34" charset="0"/>
              <a:buChar char="•"/>
              <a:defRPr/>
            </a:pPr>
            <a:r>
              <a:rPr lang="en-US" sz="1300" dirty="0">
                <a:solidFill>
                  <a:prstClr val="black"/>
                </a:solidFill>
                <a:latin typeface="Arial Narrow" panose="020B0606020202030204" pitchFamily="34" charset="0"/>
                <a:cs typeface="Arial" panose="020B0604020202020204" pitchFamily="34" charset="0"/>
              </a:rPr>
              <a:t>The Interstate 69 Corridor in Arkansas </a:t>
            </a:r>
            <a:r>
              <a:rPr lang="en-US" sz="1300" dirty="0">
                <a:solidFill>
                  <a:srgbClr val="FF0000"/>
                </a:solidFill>
                <a:latin typeface="Arial Narrow" panose="020B0606020202030204" pitchFamily="34" charset="0"/>
                <a:cs typeface="Arial" panose="020B0604020202020204" pitchFamily="34" charset="0"/>
              </a:rPr>
              <a:t>crosses the Mississippi River into Arkansas just north of Arkansas City</a:t>
            </a:r>
            <a:r>
              <a:rPr lang="en-US" sz="1300" dirty="0">
                <a:solidFill>
                  <a:prstClr val="black"/>
                </a:solidFill>
                <a:latin typeface="Arial Narrow" panose="020B0606020202030204" pitchFamily="34" charset="0"/>
                <a:cs typeface="Arial" panose="020B0604020202020204" pitchFamily="34" charset="0"/>
              </a:rPr>
              <a:t>.  </a:t>
            </a:r>
            <a:r>
              <a:rPr lang="en-US" sz="1300" dirty="0" smtClean="0">
                <a:solidFill>
                  <a:prstClr val="black"/>
                </a:solidFill>
                <a:latin typeface="Arial Narrow" panose="020B0606020202030204" pitchFamily="34" charset="0"/>
                <a:cs typeface="Arial" panose="020B0604020202020204" pitchFamily="34" charset="0"/>
              </a:rPr>
              <a:t>It </a:t>
            </a:r>
            <a:r>
              <a:rPr lang="en-US" sz="1300" dirty="0">
                <a:solidFill>
                  <a:prstClr val="black"/>
                </a:solidFill>
                <a:latin typeface="Arial Narrow" panose="020B0606020202030204" pitchFamily="34" charset="0"/>
                <a:cs typeface="Arial" panose="020B0604020202020204" pitchFamily="34" charset="0"/>
              </a:rPr>
              <a:t>will continue westward staying </a:t>
            </a:r>
            <a:r>
              <a:rPr lang="en-US" sz="1300" dirty="0">
                <a:solidFill>
                  <a:srgbClr val="FF0000"/>
                </a:solidFill>
                <a:latin typeface="Arial Narrow" panose="020B0606020202030204" pitchFamily="34" charset="0"/>
                <a:cs typeface="Arial" panose="020B0604020202020204" pitchFamily="34" charset="0"/>
              </a:rPr>
              <a:t>south of Monticello and north of El Dorado</a:t>
            </a:r>
            <a:r>
              <a:rPr lang="en-US" sz="1300" dirty="0">
                <a:solidFill>
                  <a:prstClr val="black"/>
                </a:solidFill>
                <a:latin typeface="Arial Narrow" panose="020B0606020202030204" pitchFamily="34" charset="0"/>
                <a:cs typeface="Arial" panose="020B0604020202020204" pitchFamily="34" charset="0"/>
              </a:rPr>
              <a:t> before turning </a:t>
            </a:r>
            <a:r>
              <a:rPr lang="en-US" sz="1300" dirty="0">
                <a:solidFill>
                  <a:srgbClr val="FF0000"/>
                </a:solidFill>
                <a:latin typeface="Arial Narrow" panose="020B0606020202030204" pitchFamily="34" charset="0"/>
                <a:cs typeface="Arial" panose="020B0604020202020204" pitchFamily="34" charset="0"/>
              </a:rPr>
              <a:t>southwestward to Shreveport, Louisiana </a:t>
            </a:r>
            <a:r>
              <a:rPr lang="en-US" sz="1300" dirty="0">
                <a:solidFill>
                  <a:prstClr val="black"/>
                </a:solidFill>
                <a:latin typeface="Arial Narrow" panose="020B0606020202030204" pitchFamily="34" charset="0"/>
                <a:cs typeface="Arial" panose="020B0604020202020204" pitchFamily="34" charset="0"/>
              </a:rPr>
              <a:t>– it essentially runs along the southern border of Arkansas. The I-69 </a:t>
            </a:r>
            <a:r>
              <a:rPr lang="en-US" sz="1300" dirty="0">
                <a:solidFill>
                  <a:srgbClr val="FF0000"/>
                </a:solidFill>
                <a:latin typeface="Arial Narrow" panose="020B0606020202030204" pitchFamily="34" charset="0"/>
                <a:cs typeface="Arial" panose="020B0604020202020204" pitchFamily="34" charset="0"/>
              </a:rPr>
              <a:t>Connector</a:t>
            </a:r>
            <a:r>
              <a:rPr lang="en-US" sz="1300" dirty="0">
                <a:solidFill>
                  <a:prstClr val="black"/>
                </a:solidFill>
                <a:latin typeface="Arial Narrow" panose="020B0606020202030204" pitchFamily="34" charset="0"/>
                <a:cs typeface="Arial" panose="020B0604020202020204" pitchFamily="34" charset="0"/>
              </a:rPr>
              <a:t> (Future I-530) will provide a </a:t>
            </a:r>
            <a:r>
              <a:rPr lang="en-US" sz="1300" dirty="0">
                <a:solidFill>
                  <a:srgbClr val="FF0000"/>
                </a:solidFill>
                <a:latin typeface="Arial Narrow" panose="020B0606020202030204" pitchFamily="34" charset="0"/>
                <a:cs typeface="Arial" panose="020B0604020202020204" pitchFamily="34" charset="0"/>
              </a:rPr>
              <a:t>connection from Interstate 530 in Pine Bluff to the I-69 Corridor near Monticello</a:t>
            </a:r>
            <a:r>
              <a:rPr lang="en-US" sz="1300" dirty="0">
                <a:solidFill>
                  <a:prstClr val="black"/>
                </a:solidFill>
                <a:latin typeface="Arial Narrow" panose="020B0606020202030204" pitchFamily="34" charset="0"/>
                <a:cs typeface="Arial" panose="020B0604020202020204" pitchFamily="34" charset="0"/>
              </a:rPr>
              <a:t>.</a:t>
            </a:r>
          </a:p>
          <a:p>
            <a:pPr marL="272855" indent="-272855" algn="just" defTabSz="905570">
              <a:spcAft>
                <a:spcPts val="1787"/>
              </a:spcAft>
              <a:buFont typeface="Arial" panose="020B0604020202020204" pitchFamily="34" charset="0"/>
              <a:buChar char="•"/>
              <a:defRPr/>
            </a:pPr>
            <a:r>
              <a:rPr lang="en-US" sz="1300" dirty="0">
                <a:solidFill>
                  <a:prstClr val="black"/>
                </a:solidFill>
                <a:latin typeface="Arial Narrow" panose="020B0606020202030204" pitchFamily="34" charset="0"/>
                <a:cs typeface="Arial" panose="020B0604020202020204" pitchFamily="34" charset="0"/>
              </a:rPr>
              <a:t>The </a:t>
            </a:r>
            <a:r>
              <a:rPr lang="en-US" sz="1300" dirty="0">
                <a:solidFill>
                  <a:srgbClr val="FF0000"/>
                </a:solidFill>
                <a:latin typeface="Arial Narrow" panose="020B0606020202030204" pitchFamily="34" charset="0"/>
                <a:cs typeface="Arial" panose="020B0604020202020204" pitchFamily="34" charset="0"/>
              </a:rPr>
              <a:t>total estimated </a:t>
            </a:r>
            <a:r>
              <a:rPr lang="en-US" sz="1300" u="sng" dirty="0">
                <a:solidFill>
                  <a:srgbClr val="FF0000"/>
                </a:solidFill>
                <a:latin typeface="Arial Narrow" panose="020B0606020202030204" pitchFamily="34" charset="0"/>
                <a:cs typeface="Arial" panose="020B0604020202020204" pitchFamily="34" charset="0"/>
              </a:rPr>
              <a:t>cost </a:t>
            </a:r>
            <a:r>
              <a:rPr lang="en-US" sz="1300" u="sng" dirty="0">
                <a:solidFill>
                  <a:prstClr val="black"/>
                </a:solidFill>
                <a:latin typeface="Arial Narrow" panose="020B0606020202030204" pitchFamily="34" charset="0"/>
                <a:cs typeface="Arial" panose="020B0604020202020204" pitchFamily="34" charset="0"/>
              </a:rPr>
              <a:t>to construct approximately </a:t>
            </a:r>
            <a:r>
              <a:rPr lang="en-US" sz="1300" dirty="0">
                <a:solidFill>
                  <a:prstClr val="black"/>
                </a:solidFill>
                <a:latin typeface="Arial Narrow" panose="020B0606020202030204" pitchFamily="34" charset="0"/>
                <a:cs typeface="Arial" panose="020B0604020202020204" pitchFamily="34" charset="0"/>
              </a:rPr>
              <a:t>184 miles of Interstate 69 in Arkansas is </a:t>
            </a:r>
            <a:r>
              <a:rPr lang="en-US" sz="1300" dirty="0">
                <a:solidFill>
                  <a:srgbClr val="FF0000"/>
                </a:solidFill>
                <a:latin typeface="Arial Narrow" panose="020B0606020202030204" pitchFamily="34" charset="0"/>
                <a:cs typeface="Arial" panose="020B0604020202020204" pitchFamily="34" charset="0"/>
              </a:rPr>
              <a:t>$3.0 billion</a:t>
            </a:r>
            <a:r>
              <a:rPr lang="en-US" sz="1300" dirty="0">
                <a:solidFill>
                  <a:prstClr val="black"/>
                </a:solidFill>
                <a:latin typeface="Arial Narrow" panose="020B0606020202030204" pitchFamily="34" charset="0"/>
                <a:cs typeface="Arial" panose="020B0604020202020204" pitchFamily="34" charset="0"/>
              </a:rPr>
              <a:t>.  The mileage and cost </a:t>
            </a:r>
            <a:r>
              <a:rPr lang="en-US" sz="1300" dirty="0">
                <a:solidFill>
                  <a:srgbClr val="FF0000"/>
                </a:solidFill>
                <a:latin typeface="Arial Narrow" panose="020B0606020202030204" pitchFamily="34" charset="0"/>
                <a:cs typeface="Arial" panose="020B0604020202020204" pitchFamily="34" charset="0"/>
              </a:rPr>
              <a:t>include 1) the I-69 Connector – 42 miles </a:t>
            </a:r>
            <a:r>
              <a:rPr lang="en-US" sz="1300" u="sng" dirty="0">
                <a:solidFill>
                  <a:prstClr val="black"/>
                </a:solidFill>
                <a:latin typeface="Arial Narrow" panose="020B0606020202030204" pitchFamily="34" charset="0"/>
                <a:cs typeface="Arial" panose="020B0604020202020204" pitchFamily="34" charset="0"/>
              </a:rPr>
              <a:t>and $616 million</a:t>
            </a:r>
            <a:r>
              <a:rPr lang="en-US" sz="1300" dirty="0">
                <a:solidFill>
                  <a:prstClr val="black"/>
                </a:solidFill>
                <a:latin typeface="Arial Narrow" panose="020B0606020202030204" pitchFamily="34" charset="0"/>
                <a:cs typeface="Arial" panose="020B0604020202020204" pitchFamily="34" charset="0"/>
              </a:rPr>
              <a:t>; and </a:t>
            </a:r>
            <a:r>
              <a:rPr lang="en-US" sz="1300" dirty="0">
                <a:solidFill>
                  <a:srgbClr val="FF0000"/>
                </a:solidFill>
                <a:latin typeface="Arial Narrow" panose="020B0606020202030204" pitchFamily="34" charset="0"/>
                <a:cs typeface="Arial" panose="020B0604020202020204" pitchFamily="34" charset="0"/>
              </a:rPr>
              <a:t>2) Arkansas’ portion of the Great River Bridge – 16 miles and $910 million.</a:t>
            </a:r>
          </a:p>
          <a:p>
            <a:pPr marL="272855" indent="-272855" algn="just" defTabSz="905570">
              <a:spcAft>
                <a:spcPts val="1787"/>
              </a:spcAft>
              <a:buFont typeface="Arial" panose="020B0604020202020204" pitchFamily="34" charset="0"/>
              <a:buChar char="•"/>
              <a:defRPr/>
            </a:pPr>
            <a:r>
              <a:rPr lang="en-US" sz="1300" dirty="0">
                <a:solidFill>
                  <a:prstClr val="black"/>
                </a:solidFill>
                <a:latin typeface="Arial Narrow" panose="020B0606020202030204" pitchFamily="34" charset="0"/>
                <a:cs typeface="Arial" panose="020B0604020202020204" pitchFamily="34" charset="0"/>
              </a:rPr>
              <a:t>There are </a:t>
            </a:r>
            <a:r>
              <a:rPr lang="en-US" sz="1300" dirty="0">
                <a:solidFill>
                  <a:srgbClr val="FF0000"/>
                </a:solidFill>
                <a:latin typeface="Arial Narrow" panose="020B0606020202030204" pitchFamily="34" charset="0"/>
                <a:cs typeface="Arial" panose="020B0604020202020204" pitchFamily="34" charset="0"/>
              </a:rPr>
              <a:t>4 “Sections of Independent Utility</a:t>
            </a:r>
            <a:r>
              <a:rPr lang="en-US" sz="1300" dirty="0">
                <a:solidFill>
                  <a:prstClr val="black"/>
                </a:solidFill>
                <a:latin typeface="Arial Narrow" panose="020B0606020202030204" pitchFamily="34" charset="0"/>
                <a:cs typeface="Arial" panose="020B0604020202020204" pitchFamily="34" charset="0"/>
              </a:rPr>
              <a:t>”</a:t>
            </a:r>
          </a:p>
          <a:p>
            <a:pPr marL="272855" indent="-272855" algn="just" defTabSz="905570">
              <a:spcAft>
                <a:spcPts val="1787"/>
              </a:spcAft>
              <a:buFont typeface="Arial" panose="020B0604020202020204" pitchFamily="34" charset="0"/>
              <a:buChar char="•"/>
              <a:defRPr/>
            </a:pPr>
            <a:r>
              <a:rPr lang="en-US" sz="1300" dirty="0">
                <a:solidFill>
                  <a:srgbClr val="FF0000"/>
                </a:solidFill>
                <a:latin typeface="Arial Narrow" panose="020B0606020202030204" pitchFamily="34" charset="0"/>
                <a:cs typeface="Arial" panose="020B0604020202020204" pitchFamily="34" charset="0"/>
              </a:rPr>
              <a:t>Arkansas has received over $300 million in earmarked funding for this corridor</a:t>
            </a:r>
            <a:r>
              <a:rPr lang="en-US" sz="1300" dirty="0">
                <a:solidFill>
                  <a:prstClr val="black"/>
                </a:solidFill>
                <a:latin typeface="Arial Narrow" panose="020B0606020202030204" pitchFamily="34" charset="0"/>
                <a:cs typeface="Arial" panose="020B0604020202020204" pitchFamily="34" charset="0"/>
              </a:rPr>
              <a:t>.</a:t>
            </a:r>
          </a:p>
          <a:p>
            <a:endParaRPr lang="en-US" sz="1300" dirty="0"/>
          </a:p>
        </p:txBody>
      </p:sp>
      <p:sp>
        <p:nvSpPr>
          <p:cNvPr id="5" name="Slide Number Placeholder 4"/>
          <p:cNvSpPr>
            <a:spLocks noGrp="1"/>
          </p:cNvSpPr>
          <p:nvPr>
            <p:ph type="sldNum" sz="quarter" idx="11"/>
          </p:nvPr>
        </p:nvSpPr>
        <p:spPr>
          <a:xfrm>
            <a:off x="3927776" y="8930182"/>
            <a:ext cx="3004820" cy="301116"/>
          </a:xfrm>
        </p:spPr>
        <p:txBody>
          <a:bodyPr/>
          <a:lstStyle/>
          <a:p>
            <a:fld id="{7C8784C9-EDD5-4B59-961C-790A9D47B924}" type="slidenum">
              <a:rPr lang="en-US" smtClean="0"/>
              <a:pPr/>
              <a:t>17</a:t>
            </a:fld>
            <a:endParaRPr lang="en-US" dirty="0"/>
          </a:p>
        </p:txBody>
      </p:sp>
      <p:sp>
        <p:nvSpPr>
          <p:cNvPr id="6" name="Footer Placeholder 5"/>
          <p:cNvSpPr>
            <a:spLocks noGrp="1"/>
          </p:cNvSpPr>
          <p:nvPr>
            <p:ph type="ftr" sz="quarter" idx="12"/>
          </p:nvPr>
        </p:nvSpPr>
        <p:spPr>
          <a:xfrm>
            <a:off x="0" y="8930182"/>
            <a:ext cx="3004820" cy="301116"/>
          </a:xfrm>
        </p:spPr>
        <p:txBody>
          <a:bodyPr/>
          <a:lstStyle/>
          <a:p>
            <a:r>
              <a:rPr lang="en-US" dirty="0" smtClean="0"/>
              <a:t>12-5-2015</a:t>
            </a:r>
            <a:endParaRPr lang="en-US" dirty="0"/>
          </a:p>
        </p:txBody>
      </p:sp>
    </p:spTree>
    <p:extLst>
      <p:ext uri="{BB962C8B-B14F-4D97-AF65-F5344CB8AC3E}">
        <p14:creationId xmlns:p14="http://schemas.microsoft.com/office/powerpoint/2010/main" xmlns="" val="688483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3745" y="4386268"/>
            <a:ext cx="6023769" cy="4154487"/>
          </a:xfrm>
        </p:spPr>
        <p:txBody>
          <a:bodyPr/>
          <a:lstStyle/>
          <a:p>
            <a:pPr marL="322945" indent="-318398" defTabSz="905764">
              <a:buFont typeface="Arial" pitchFamily="34" charset="0"/>
              <a:buChar char="•"/>
              <a:defRPr/>
            </a:pPr>
            <a:r>
              <a:rPr lang="en-US" sz="1500" dirty="0"/>
              <a:t>The Interstate 69 Connector is a 40.8 mile extension from Interstate 530 in Pine Bluff to the Interstate 69 Monticello Bypass -  construction of two lanes of the ultimate four lane facility are underway.</a:t>
            </a:r>
          </a:p>
          <a:p>
            <a:pPr marL="322945" indent="-318398">
              <a:buFont typeface="Arial" pitchFamily="34" charset="0"/>
              <a:buChar char="•"/>
            </a:pPr>
            <a:endParaRPr lang="en-US" sz="1500" dirty="0"/>
          </a:p>
          <a:p>
            <a:pPr marL="980971" indent="-318398" defTabSz="905764">
              <a:buFont typeface="Wingdings" panose="05000000000000000000" pitchFamily="2" charset="2"/>
              <a:buChar char="ü"/>
            </a:pPr>
            <a:r>
              <a:rPr lang="en-US" sz="1500" dirty="0"/>
              <a:t>22.5 miles are complete</a:t>
            </a:r>
          </a:p>
          <a:p>
            <a:pPr marL="980971" indent="-318398" defTabSz="905764">
              <a:buFont typeface="Wingdings" panose="05000000000000000000" pitchFamily="2" charset="2"/>
              <a:buChar char="ü"/>
            </a:pPr>
            <a:endParaRPr lang="en-US" sz="1500" dirty="0"/>
          </a:p>
          <a:p>
            <a:pPr marL="980971" indent="-318398" defTabSz="905764">
              <a:buFont typeface="Wingdings" panose="05000000000000000000" pitchFamily="2" charset="2"/>
              <a:buChar char="ü"/>
            </a:pPr>
            <a:r>
              <a:rPr lang="en-US" sz="1500" dirty="0"/>
              <a:t>6.5 miles are under construction </a:t>
            </a:r>
          </a:p>
          <a:p>
            <a:pPr marL="980971" lvl="1" indent="-318398">
              <a:buFont typeface="Wingdings" panose="05000000000000000000" pitchFamily="2" charset="2"/>
              <a:buChar char="ü"/>
            </a:pPr>
            <a:endParaRPr lang="en-US" sz="1500" dirty="0"/>
          </a:p>
          <a:p>
            <a:pPr marL="984149" lvl="1"/>
            <a:r>
              <a:rPr lang="en-US" sz="1500" dirty="0"/>
              <a:t>Job 020356, Hwy. 212-Hwy. 11/425 Connector (Base &amp;  Surf)</a:t>
            </a:r>
          </a:p>
          <a:p>
            <a:pPr marL="984149" lvl="1">
              <a:tabLst>
                <a:tab pos="1035706" algn="l"/>
              </a:tabLst>
            </a:pPr>
            <a:r>
              <a:rPr lang="en-US" sz="1500" dirty="0"/>
              <a:t>County: Lincoln</a:t>
            </a:r>
          </a:p>
          <a:p>
            <a:pPr marL="984149" lvl="1">
              <a:tabLst>
                <a:tab pos="1035706" algn="l"/>
              </a:tabLst>
            </a:pPr>
            <a:r>
              <a:rPr lang="en-US" sz="1500" dirty="0"/>
              <a:t>Length: 6.5 miles</a:t>
            </a:r>
          </a:p>
          <a:p>
            <a:pPr marL="984149" lvl="1">
              <a:tabLst>
                <a:tab pos="1035706" algn="l"/>
              </a:tabLst>
            </a:pPr>
            <a:r>
              <a:rPr lang="en-US" sz="1500" dirty="0"/>
              <a:t>Award Amount: $32.2 million</a:t>
            </a:r>
          </a:p>
          <a:p>
            <a:pPr marL="984149" lvl="1">
              <a:tabLst>
                <a:tab pos="1035706" algn="l"/>
              </a:tabLst>
            </a:pPr>
            <a:r>
              <a:rPr lang="en-US" sz="1500" dirty="0"/>
              <a:t>Estimated Completion Date: </a:t>
            </a:r>
            <a:r>
              <a:rPr lang="en-US" sz="1500" dirty="0" smtClean="0"/>
              <a:t>Mid 2015</a:t>
            </a:r>
            <a:endParaRPr lang="en-US" sz="1500" dirty="0"/>
          </a:p>
          <a:p>
            <a:pPr marL="322945" lvl="1" indent="-318398">
              <a:buFont typeface="Arial" pitchFamily="34" charset="0"/>
              <a:buChar char="•"/>
            </a:pPr>
            <a:endParaRPr lang="en-US" sz="1500" dirty="0"/>
          </a:p>
          <a:p>
            <a:pPr marL="322945" indent="-318398">
              <a:buFont typeface="Arial" pitchFamily="34" charset="0"/>
              <a:buChar char="•"/>
            </a:pPr>
            <a:r>
              <a:rPr lang="en-US" sz="1500" dirty="0"/>
              <a:t>Funding has not been identified to construct 10.5 miles of the initial 2-lanes from the Highway 11/425 Connector to Highway 35.  </a:t>
            </a:r>
          </a:p>
          <a:p>
            <a:pPr marL="322945" lvl="1" indent="-318398">
              <a:buFont typeface="Arial" pitchFamily="34" charset="0"/>
              <a:buChar char="•"/>
            </a:pPr>
            <a:endParaRPr lang="en-US" sz="1500" dirty="0"/>
          </a:p>
          <a:p>
            <a:pPr marL="322945" lvl="1" indent="-318398">
              <a:buFont typeface="Arial" pitchFamily="34" charset="0"/>
              <a:buChar char="•"/>
            </a:pPr>
            <a:endParaRPr lang="en-US" sz="1500" dirty="0"/>
          </a:p>
        </p:txBody>
      </p:sp>
      <p:sp>
        <p:nvSpPr>
          <p:cNvPr id="4" name="Slide Number Placeholder 3"/>
          <p:cNvSpPr>
            <a:spLocks noGrp="1"/>
          </p:cNvSpPr>
          <p:nvPr>
            <p:ph type="sldNum" sz="quarter" idx="10"/>
          </p:nvPr>
        </p:nvSpPr>
        <p:spPr/>
        <p:txBody>
          <a:bodyPr/>
          <a:lstStyle/>
          <a:p>
            <a:fld id="{E089D2C7-0233-4F3C-84C5-075E243424C9}"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xmlns="" val="3085559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4713" y="441325"/>
            <a:ext cx="3038475" cy="2279650"/>
          </a:xfrm>
        </p:spPr>
      </p:sp>
      <p:sp>
        <p:nvSpPr>
          <p:cNvPr id="3" name="Notes Placeholder 2"/>
          <p:cNvSpPr>
            <a:spLocks noGrp="1"/>
          </p:cNvSpPr>
          <p:nvPr>
            <p:ph type="body" idx="1"/>
          </p:nvPr>
        </p:nvSpPr>
        <p:spPr>
          <a:xfrm>
            <a:off x="693740" y="3004358"/>
            <a:ext cx="5546725" cy="4982835"/>
          </a:xfrm>
        </p:spPr>
        <p:txBody>
          <a:bodyPr/>
          <a:lstStyle/>
          <a:p>
            <a:pPr marL="377531" indent="-377531">
              <a:buFont typeface="Arial" pitchFamily="34" charset="0"/>
              <a:buChar char="•"/>
            </a:pPr>
            <a:r>
              <a:rPr lang="en-US" sz="1700" dirty="0"/>
              <a:t>The Completed, Under Construction and Scheduled totals shown on this slide are only 2-lanes of the ultimate 4-lane Interstate.  </a:t>
            </a:r>
          </a:p>
          <a:p>
            <a:pPr marL="377531" indent="-377531">
              <a:buFont typeface="Arial" pitchFamily="34" charset="0"/>
              <a:buChar char="•"/>
            </a:pPr>
            <a:endParaRPr lang="en-US" sz="1700" dirty="0"/>
          </a:p>
          <a:p>
            <a:pPr marL="377531" indent="-377531">
              <a:buFont typeface="Arial" pitchFamily="34" charset="0"/>
              <a:buChar char="•"/>
            </a:pPr>
            <a:r>
              <a:rPr lang="en-US" sz="1700" dirty="0"/>
              <a:t>The Unfunded totals shown include completing the initial 2-lanes from the Highway 11/425 Connector to Highway 35 and the additional 2-lanes for the entire route.  </a:t>
            </a:r>
          </a:p>
          <a:p>
            <a:pPr marL="377531" indent="-377531">
              <a:buFont typeface="Arial" pitchFamily="34" charset="0"/>
              <a:buChar char="•"/>
            </a:pPr>
            <a:endParaRPr lang="en-US" sz="1700" dirty="0"/>
          </a:p>
          <a:p>
            <a:pPr marL="377531" indent="-377531">
              <a:buFont typeface="Arial" pitchFamily="34" charset="0"/>
              <a:buChar char="•"/>
            </a:pPr>
            <a:r>
              <a:rPr lang="en-US" sz="1700" dirty="0"/>
              <a:t>All funds spent to date on the Connector are Earmarks and State Match.</a:t>
            </a:r>
          </a:p>
          <a:p>
            <a:pPr marL="377531" indent="-377531">
              <a:buFont typeface="Arial" pitchFamily="34" charset="0"/>
              <a:buChar char="•"/>
            </a:pPr>
            <a:endParaRPr lang="en-US" sz="1700" dirty="0"/>
          </a:p>
          <a:p>
            <a:pPr marL="377531" indent="-377531">
              <a:buFont typeface="Arial" pitchFamily="34" charset="0"/>
              <a:buChar char="•"/>
            </a:pPr>
            <a:r>
              <a:rPr lang="en-US" sz="1700" dirty="0"/>
              <a:t>The 2.8 miles scheduled are for the segment between Hwy. 278 and the Monticello Bypass.</a:t>
            </a:r>
          </a:p>
          <a:p>
            <a:pPr marL="377531" indent="-377531">
              <a:buFont typeface="Arial" pitchFamily="34" charset="0"/>
              <a:buChar char="•"/>
            </a:pPr>
            <a:endParaRPr lang="en-US" sz="1700" dirty="0"/>
          </a:p>
          <a:p>
            <a:pPr marL="377531" indent="-377531">
              <a:buFont typeface="Arial" pitchFamily="34" charset="0"/>
              <a:buChar char="•"/>
            </a:pPr>
            <a:r>
              <a:rPr lang="en-US" sz="1700" dirty="0"/>
              <a:t>As you can see, $520 million is needed to complete the Connector as a freeway facility from Pine Bluff to Future Interstate 69.  </a:t>
            </a:r>
          </a:p>
        </p:txBody>
      </p:sp>
      <p:sp>
        <p:nvSpPr>
          <p:cNvPr id="4" name="Slide Number Placeholder 3"/>
          <p:cNvSpPr>
            <a:spLocks noGrp="1"/>
          </p:cNvSpPr>
          <p:nvPr>
            <p:ph type="sldNum" sz="quarter" idx="10"/>
          </p:nvPr>
        </p:nvSpPr>
        <p:spPr/>
        <p:txBody>
          <a:bodyPr/>
          <a:lstStyle/>
          <a:p>
            <a:fld id="{E089D2C7-0233-4F3C-84C5-075E243424C9}"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xmlns="" val="3948581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4050" y="219075"/>
            <a:ext cx="3844925" cy="2884488"/>
          </a:xfrm>
        </p:spPr>
      </p:sp>
      <p:sp>
        <p:nvSpPr>
          <p:cNvPr id="3" name="Notes Placeholder 2"/>
          <p:cNvSpPr>
            <a:spLocks noGrp="1"/>
          </p:cNvSpPr>
          <p:nvPr>
            <p:ph type="body" idx="1"/>
          </p:nvPr>
        </p:nvSpPr>
        <p:spPr>
          <a:xfrm>
            <a:off x="693740" y="3224189"/>
            <a:ext cx="5546725" cy="5316565"/>
          </a:xfrm>
        </p:spPr>
        <p:txBody>
          <a:bodyPr/>
          <a:lstStyle/>
          <a:p>
            <a:pPr marL="215299" indent="-215299">
              <a:buFont typeface="Arial" pitchFamily="34" charset="0"/>
              <a:buChar char="•"/>
            </a:pPr>
            <a:r>
              <a:rPr lang="en-US" sz="1500" dirty="0"/>
              <a:t> The Monticello Bypass is the only portion of Future Interstate 69 that is currently funded for construction.</a:t>
            </a:r>
          </a:p>
          <a:p>
            <a:pPr marL="215299" indent="-215299">
              <a:buFont typeface="Arial" pitchFamily="34" charset="0"/>
              <a:buChar char="•"/>
            </a:pPr>
            <a:endParaRPr lang="en-US" sz="1500" dirty="0"/>
          </a:p>
          <a:p>
            <a:pPr marL="215299" indent="-215299">
              <a:buFont typeface="Arial" pitchFamily="34" charset="0"/>
              <a:buChar char="•"/>
            </a:pPr>
            <a:r>
              <a:rPr lang="en-US" sz="1500" dirty="0"/>
              <a:t> This 19.8 mile segment will cost $92 million.  </a:t>
            </a:r>
          </a:p>
          <a:p>
            <a:pPr marL="215299" indent="-215299">
              <a:buFont typeface="Arial" pitchFamily="34" charset="0"/>
              <a:buChar char="•"/>
            </a:pPr>
            <a:endParaRPr lang="en-US" sz="1500" dirty="0"/>
          </a:p>
          <a:p>
            <a:pPr marL="215299" indent="-215299">
              <a:buFont typeface="Arial" pitchFamily="34" charset="0"/>
              <a:buChar char="•"/>
            </a:pPr>
            <a:r>
              <a:rPr lang="en-US" sz="1500" dirty="0"/>
              <a:t> The available earmark and state funding will build 2-lanes of the ultimate 4-lane interstate.</a:t>
            </a:r>
          </a:p>
          <a:p>
            <a:pPr>
              <a:buFont typeface="Arial" pitchFamily="34" charset="0"/>
              <a:buChar char="•"/>
            </a:pPr>
            <a:endParaRPr lang="en-US" sz="1500" dirty="0"/>
          </a:p>
          <a:p>
            <a:pPr>
              <a:buFont typeface="Arial" pitchFamily="34" charset="0"/>
              <a:buChar char="•"/>
            </a:pPr>
            <a:r>
              <a:rPr lang="en-US" sz="1500" dirty="0"/>
              <a:t> The Eastern portion is under construction.</a:t>
            </a:r>
          </a:p>
          <a:p>
            <a:pPr lvl="1"/>
            <a:r>
              <a:rPr lang="en-US" sz="1500" dirty="0"/>
              <a:t>Job 020471, Hwy. 425-Hwy. 278 East (Grading &amp; Structures)</a:t>
            </a:r>
          </a:p>
          <a:p>
            <a:pPr lvl="1"/>
            <a:r>
              <a:rPr lang="en-US" sz="1500" dirty="0"/>
              <a:t> Length: 8.5 miles</a:t>
            </a:r>
          </a:p>
          <a:p>
            <a:pPr lvl="1"/>
            <a:r>
              <a:rPr lang="en-US" sz="1500" dirty="0"/>
              <a:t> Award Amount: $13.2 million</a:t>
            </a:r>
          </a:p>
          <a:p>
            <a:pPr lvl="1"/>
            <a:r>
              <a:rPr lang="en-US" sz="1500" dirty="0"/>
              <a:t> Estimated Completion Date: </a:t>
            </a:r>
            <a:r>
              <a:rPr lang="en-US" sz="1500" dirty="0" smtClean="0"/>
              <a:t>Mid 2016</a:t>
            </a:r>
            <a:endParaRPr lang="en-US" sz="1500" dirty="0"/>
          </a:p>
          <a:p>
            <a:pPr>
              <a:buFont typeface="Arial" pitchFamily="34" charset="0"/>
              <a:buChar char="•"/>
            </a:pPr>
            <a:endParaRPr lang="en-US" sz="1500" dirty="0"/>
          </a:p>
          <a:p>
            <a:pPr marL="215299" indent="-215299">
              <a:buFont typeface="Arial" pitchFamily="34" charset="0"/>
              <a:buChar char="•"/>
            </a:pPr>
            <a:r>
              <a:rPr lang="en-US" sz="1500" dirty="0"/>
              <a:t>The Eastern portion Base and Surfacing contract will be let as soon as the Grading and Structures project is complete. </a:t>
            </a:r>
          </a:p>
          <a:p>
            <a:pPr marL="215299" indent="-215299">
              <a:buFont typeface="Arial" pitchFamily="34" charset="0"/>
              <a:buChar char="•"/>
            </a:pPr>
            <a:endParaRPr lang="en-US" sz="1500" dirty="0"/>
          </a:p>
          <a:p>
            <a:pPr marL="215299" indent="-215299">
              <a:buFont typeface="Arial" pitchFamily="34" charset="0"/>
              <a:buChar char="•"/>
            </a:pPr>
            <a:r>
              <a:rPr lang="en-US" sz="1500" dirty="0"/>
              <a:t>The Western portion will include construction of an extension of the I-69 Connector from Hwy. 278 to the bypass.</a:t>
            </a:r>
          </a:p>
          <a:p>
            <a:pPr marL="215299" indent="-215299">
              <a:buFont typeface="Arial" pitchFamily="34" charset="0"/>
              <a:buChar char="•"/>
            </a:pPr>
            <a:endParaRPr lang="en-US" sz="1500" dirty="0"/>
          </a:p>
          <a:p>
            <a:pPr marL="215299" indent="-215299">
              <a:buFont typeface="Arial" pitchFamily="34" charset="0"/>
              <a:buChar char="•"/>
            </a:pPr>
            <a:r>
              <a:rPr lang="en-US" sz="1500" dirty="0"/>
              <a:t>The Grading and Structures portion of the Western portion is scheduled to be let in 2016.</a:t>
            </a:r>
          </a:p>
          <a:p>
            <a:pPr marL="215299" indent="-215299"/>
            <a:endParaRPr lang="en-US" sz="1500" dirty="0"/>
          </a:p>
        </p:txBody>
      </p:sp>
      <p:sp>
        <p:nvSpPr>
          <p:cNvPr id="4" name="Slide Number Placeholder 3"/>
          <p:cNvSpPr>
            <a:spLocks noGrp="1"/>
          </p:cNvSpPr>
          <p:nvPr>
            <p:ph type="sldNum" sz="quarter" idx="10"/>
          </p:nvPr>
        </p:nvSpPr>
        <p:spPr/>
        <p:txBody>
          <a:bodyPr/>
          <a:lstStyle/>
          <a:p>
            <a:fld id="{E089D2C7-0233-4F3C-84C5-075E243424C9}"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xmlns="" val="973687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2726" indent="-442726">
              <a:buFont typeface="Arial" pitchFamily="34" charset="0"/>
              <a:buChar char="•"/>
            </a:pPr>
            <a:r>
              <a:rPr lang="en-US" sz="1700" dirty="0"/>
              <a:t>The Unfunded portion of Future Interstate 69 includes $910 million for Arkansas’ part of the Great River Bridge</a:t>
            </a:r>
            <a:r>
              <a:rPr lang="en-US" sz="1700" dirty="0" smtClean="0"/>
              <a:t>.  This table does not include the cost for the I-69 Connector.</a:t>
            </a:r>
            <a:endParaRPr lang="en-US" sz="1700" dirty="0"/>
          </a:p>
        </p:txBody>
      </p:sp>
      <p:sp>
        <p:nvSpPr>
          <p:cNvPr id="4" name="Slide Number Placeholder 3"/>
          <p:cNvSpPr>
            <a:spLocks noGrp="1"/>
          </p:cNvSpPr>
          <p:nvPr>
            <p:ph type="sldNum" sz="quarter" idx="10"/>
          </p:nvPr>
        </p:nvSpPr>
        <p:spPr/>
        <p:txBody>
          <a:bodyPr/>
          <a:lstStyle/>
          <a:p>
            <a:fld id="{E089D2C7-0233-4F3C-84C5-075E243424C9}"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xmlns="" val="3522104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3ADC9E-1D9A-4A49-A2BC-2B1F28E63AD6}" type="slidenum">
              <a:rPr lang="en-US" smtClean="0"/>
              <a:pPr/>
              <a:t>2</a:t>
            </a:fld>
            <a:endParaRPr lang="en-US" dirty="0"/>
          </a:p>
        </p:txBody>
      </p:sp>
    </p:spTree>
    <p:extLst>
      <p:ext uri="{BB962C8B-B14F-4D97-AF65-F5344CB8AC3E}">
        <p14:creationId xmlns="" xmlns:p14="http://schemas.microsoft.com/office/powerpoint/2010/main" val="2814764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3ADC9E-1D9A-4A49-A2BC-2B1F28E63AD6}" type="slidenum">
              <a:rPr lang="en-US" smtClean="0"/>
              <a:pPr/>
              <a:t>3</a:t>
            </a:fld>
            <a:endParaRPr lang="en-US" dirty="0"/>
          </a:p>
        </p:txBody>
      </p:sp>
    </p:spTree>
    <p:extLst>
      <p:ext uri="{BB962C8B-B14F-4D97-AF65-F5344CB8AC3E}">
        <p14:creationId xmlns="" xmlns:p14="http://schemas.microsoft.com/office/powerpoint/2010/main" val="1979399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3ADC9E-1D9A-4A49-A2BC-2B1F28E63AD6}" type="slidenum">
              <a:rPr lang="en-US" smtClean="0"/>
              <a:pPr/>
              <a:t>4</a:t>
            </a:fld>
            <a:endParaRPr lang="en-US" dirty="0"/>
          </a:p>
        </p:txBody>
      </p:sp>
    </p:spTree>
    <p:extLst>
      <p:ext uri="{BB962C8B-B14F-4D97-AF65-F5344CB8AC3E}">
        <p14:creationId xmlns="" xmlns:p14="http://schemas.microsoft.com/office/powerpoint/2010/main" val="4205125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3ADC9E-1D9A-4A49-A2BC-2B1F28E63AD6}" type="slidenum">
              <a:rPr lang="en-US" smtClean="0"/>
              <a:pPr/>
              <a:t>5</a:t>
            </a:fld>
            <a:endParaRPr lang="en-US" dirty="0"/>
          </a:p>
        </p:txBody>
      </p:sp>
    </p:spTree>
    <p:extLst>
      <p:ext uri="{BB962C8B-B14F-4D97-AF65-F5344CB8AC3E}">
        <p14:creationId xmlns="" xmlns:p14="http://schemas.microsoft.com/office/powerpoint/2010/main" val="388953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REFERENCE THE HANDOUT   This map shows the I-69 Texas route that was laid out in federal legislation.  </a:t>
            </a:r>
          </a:p>
          <a:p>
            <a:endParaRPr lang="en-US" dirty="0"/>
          </a:p>
          <a:p>
            <a:r>
              <a:rPr lang="en-US" dirty="0" smtClean="0"/>
              <a:t>Our state has designated almost 161 miles of highways as part of the I-69 system in Texas. The most recent designation occurred in December of last year when 1.5 miles of Interstate 169 (a spur off of I-69E) was added to the system in the City of Brownsville. </a:t>
            </a:r>
          </a:p>
          <a:p>
            <a:endParaRPr lang="en-US" dirty="0"/>
          </a:p>
          <a:p>
            <a:r>
              <a:rPr lang="en-US" dirty="0" smtClean="0"/>
              <a:t>In December of last year, the federal FAST Act added approximately 80 miles of State Highway 44  in south Texas from City of Corpus Christi to the City of Freer to the </a:t>
            </a:r>
            <a:r>
              <a:rPr lang="en-US" dirty="0"/>
              <a:t>network of highways to serve as the </a:t>
            </a:r>
            <a:r>
              <a:rPr lang="en-US" dirty="0" smtClean="0"/>
              <a:t>I-69 </a:t>
            </a:r>
            <a:r>
              <a:rPr lang="en-US" dirty="0"/>
              <a:t>Texas </a:t>
            </a:r>
            <a:r>
              <a:rPr lang="en-US" dirty="0" smtClean="0"/>
              <a:t>System.  This increased the </a:t>
            </a:r>
            <a:r>
              <a:rPr lang="en-US" dirty="0"/>
              <a:t>total </a:t>
            </a:r>
            <a:r>
              <a:rPr lang="en-US" dirty="0" smtClean="0"/>
              <a:t>route mileage to approximately 1,086 miles. </a:t>
            </a:r>
          </a:p>
          <a:p>
            <a:endParaRPr lang="en-US" dirty="0"/>
          </a:p>
          <a:p>
            <a:r>
              <a:rPr lang="en-US" dirty="0" smtClean="0"/>
              <a:t>Additionally</a:t>
            </a:r>
            <a:r>
              <a:rPr lang="en-US" dirty="0"/>
              <a:t>, approximately 46 miles of US 83 between Harlingen and Mission in the Rio Grande Valley has been designated as Interstate 2, connecting I-69C and I-69E.</a:t>
            </a:r>
          </a:p>
          <a:p>
            <a:endParaRPr lang="en-US" dirty="0"/>
          </a:p>
        </p:txBody>
      </p:sp>
      <p:sp>
        <p:nvSpPr>
          <p:cNvPr id="4" name="Slide Number Placeholder 3"/>
          <p:cNvSpPr>
            <a:spLocks noGrp="1"/>
          </p:cNvSpPr>
          <p:nvPr>
            <p:ph type="sldNum" sz="quarter" idx="10"/>
          </p:nvPr>
        </p:nvSpPr>
        <p:spPr/>
        <p:txBody>
          <a:bodyPr/>
          <a:lstStyle/>
          <a:p>
            <a:fld id="{0F3ADC9E-1D9A-4A49-A2BC-2B1F28E63AD6}" type="slidenum">
              <a:rPr lang="en-US" smtClean="0"/>
              <a:pPr/>
              <a:t>6</a:t>
            </a:fld>
            <a:endParaRPr lang="en-US" dirty="0"/>
          </a:p>
        </p:txBody>
      </p:sp>
    </p:spTree>
    <p:extLst>
      <p:ext uri="{BB962C8B-B14F-4D97-AF65-F5344CB8AC3E}">
        <p14:creationId xmlns="" xmlns:p14="http://schemas.microsoft.com/office/powerpoint/2010/main" val="1104896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REFERENCE THE HANDOUT</a:t>
            </a:r>
          </a:p>
          <a:p>
            <a:r>
              <a:rPr lang="en-US" dirty="0" smtClean="0"/>
              <a:t>We continue our planning and environmental clearance processes that will enable us to build more of the I-69 system roadways to interstate standards and ultimately designate them on our state highway system as interstate.</a:t>
            </a:r>
          </a:p>
          <a:p>
            <a:endParaRPr lang="en-US" dirty="0"/>
          </a:p>
          <a:p>
            <a:r>
              <a:rPr lang="en-US" dirty="0" smtClean="0"/>
              <a:t>Our focus has been primarily on roadways that are adjacent to existing interstates. By positioning our studies next to these interstates, it will ultimately be easier procedurally for AASHTO and Federal Highway Administration to concur that these roadway sections meet interstate standards and can thus be designated as part of the I-69 system in Texas.</a:t>
            </a:r>
          </a:p>
          <a:p>
            <a:endParaRPr lang="en-US" dirty="0"/>
          </a:p>
          <a:p>
            <a:pPr lvl="0"/>
            <a:r>
              <a:rPr lang="en-US" dirty="0" smtClean="0"/>
              <a:t>In March of this year, TxDOT also completed an I-69 “Implementation Strategy”. This was a collaborative process involving TxDOT Headquarters and District personnel, I-69 Advisory Committee Members </a:t>
            </a:r>
            <a:r>
              <a:rPr lang="en-US" dirty="0"/>
              <a:t>and </a:t>
            </a:r>
            <a:r>
              <a:rPr lang="en-US" dirty="0" smtClean="0"/>
              <a:t>other local stakeholders. It </a:t>
            </a:r>
            <a:r>
              <a:rPr lang="en-US" dirty="0"/>
              <a:t>is intended to serve as a tool to assist TxDOT Districts in </a:t>
            </a:r>
            <a:r>
              <a:rPr lang="en-US" dirty="0" smtClean="0"/>
              <a:t>prioritizing and developing </a:t>
            </a:r>
            <a:r>
              <a:rPr lang="en-US" dirty="0"/>
              <a:t>future projects and managing and tracking the remaining I-69 System </a:t>
            </a:r>
            <a:r>
              <a:rPr lang="en-US" dirty="0" smtClean="0"/>
              <a:t>projects. It </a:t>
            </a:r>
            <a:r>
              <a:rPr lang="en-US" dirty="0"/>
              <a:t>will also serve as an important and informative tool </a:t>
            </a:r>
            <a:r>
              <a:rPr lang="en-US" dirty="0" smtClean="0"/>
              <a:t>that our state’s </a:t>
            </a:r>
            <a:r>
              <a:rPr lang="en-US" dirty="0"/>
              <a:t>I-69 Advisory Committee can use to continue engaging stakeholders about the I-69 System. </a:t>
            </a:r>
          </a:p>
          <a:p>
            <a:pPr lvl="0"/>
            <a:endParaRPr lang="en-US" dirty="0" smtClean="0"/>
          </a:p>
          <a:p>
            <a:pPr lvl="0"/>
            <a:r>
              <a:rPr lang="en-US" dirty="0" smtClean="0"/>
              <a:t>As it represents a “snapshot in time”, if you will, the Implementation Strategy </a:t>
            </a:r>
            <a:r>
              <a:rPr lang="en-US" dirty="0"/>
              <a:t>will be updated as the program unfolds and evolves over time.</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0F3ADC9E-1D9A-4A49-A2BC-2B1F28E63AD6}" type="slidenum">
              <a:rPr lang="en-US" smtClean="0"/>
              <a:pPr/>
              <a:t>7</a:t>
            </a:fld>
            <a:endParaRPr lang="en-US" dirty="0"/>
          </a:p>
        </p:txBody>
      </p:sp>
    </p:spTree>
    <p:extLst>
      <p:ext uri="{BB962C8B-B14F-4D97-AF65-F5344CB8AC3E}">
        <p14:creationId xmlns="" xmlns:p14="http://schemas.microsoft.com/office/powerpoint/2010/main" val="3681431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THE BULLETED ITEMS ON THE SLIDE</a:t>
            </a:r>
            <a:endParaRPr lang="en-US" dirty="0"/>
          </a:p>
        </p:txBody>
      </p:sp>
      <p:sp>
        <p:nvSpPr>
          <p:cNvPr id="4" name="Slide Number Placeholder 3"/>
          <p:cNvSpPr>
            <a:spLocks noGrp="1"/>
          </p:cNvSpPr>
          <p:nvPr>
            <p:ph type="sldNum" sz="quarter" idx="10"/>
          </p:nvPr>
        </p:nvSpPr>
        <p:spPr/>
        <p:txBody>
          <a:bodyPr/>
          <a:lstStyle/>
          <a:p>
            <a:fld id="{0F3ADC9E-1D9A-4A49-A2BC-2B1F28E63AD6}" type="slidenum">
              <a:rPr lang="en-US" smtClean="0"/>
              <a:pPr/>
              <a:t>8</a:t>
            </a:fld>
            <a:endParaRPr lang="en-US" dirty="0"/>
          </a:p>
        </p:txBody>
      </p:sp>
    </p:spTree>
    <p:extLst>
      <p:ext uri="{BB962C8B-B14F-4D97-AF65-F5344CB8AC3E}">
        <p14:creationId xmlns="" xmlns:p14="http://schemas.microsoft.com/office/powerpoint/2010/main" val="3084365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THE BULLETED ITEM ON THE SLIDE, AUGMENTED BY ANY ADDITIONAL NARRATIVE DESIRED</a:t>
            </a:r>
            <a:endParaRPr lang="en-US" dirty="0"/>
          </a:p>
        </p:txBody>
      </p:sp>
      <p:sp>
        <p:nvSpPr>
          <p:cNvPr id="4" name="Slide Number Placeholder 3"/>
          <p:cNvSpPr>
            <a:spLocks noGrp="1"/>
          </p:cNvSpPr>
          <p:nvPr>
            <p:ph type="sldNum" sz="quarter" idx="10"/>
          </p:nvPr>
        </p:nvSpPr>
        <p:spPr/>
        <p:txBody>
          <a:bodyPr/>
          <a:lstStyle/>
          <a:p>
            <a:fld id="{0F3ADC9E-1D9A-4A49-A2BC-2B1F28E63AD6}" type="slidenum">
              <a:rPr lang="en-US" smtClean="0"/>
              <a:pPr/>
              <a:t>9</a:t>
            </a:fld>
            <a:endParaRPr lang="en-US" dirty="0"/>
          </a:p>
        </p:txBody>
      </p:sp>
    </p:spTree>
    <p:extLst>
      <p:ext uri="{BB962C8B-B14F-4D97-AF65-F5344CB8AC3E}">
        <p14:creationId xmlns="" xmlns:p14="http://schemas.microsoft.com/office/powerpoint/2010/main" val="4279858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52600"/>
            <a:ext cx="7543800" cy="1470025"/>
          </a:xfrm>
        </p:spPr>
        <p:txBody>
          <a:bodyPr>
            <a:normAutofit/>
          </a:bodyPr>
          <a:lstStyle>
            <a:lvl1pPr algn="l">
              <a:defRPr sz="3600" b="1">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508375"/>
            <a:ext cx="7543800" cy="838200"/>
          </a:xfrm>
        </p:spPr>
        <p:txBody>
          <a:bodyPr>
            <a:normAutofit/>
          </a:bodyPr>
          <a:lstStyle>
            <a:lvl1pPr marL="0" indent="0" algn="l">
              <a:buNone/>
              <a:defRPr sz="2000" b="1">
                <a:solidFill>
                  <a:schemeClr val="accent3"/>
                </a:solidFill>
                <a:latin typeface="Tahoma" pitchFamily="34" charset="0"/>
                <a:ea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Rectangle 8"/>
          <p:cNvSpPr/>
          <p:nvPr userDrawn="1"/>
        </p:nvSpPr>
        <p:spPr>
          <a:xfrm>
            <a:off x="0" y="0"/>
            <a:ext cx="152400"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userDrawn="1"/>
        </p:nvCxnSpPr>
        <p:spPr>
          <a:xfrm rot="10800000" flipH="1">
            <a:off x="0" y="3051175"/>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10800000" flipH="1">
            <a:off x="0" y="64770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4205A9-8EAC-438C-B14F-57BE3018D76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4205A9-8EAC-438C-B14F-57BE3018D76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4205A9-8EAC-438C-B14F-57BE3018D763}"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1028"/>
          <p:cNvSpPr>
            <a:spLocks noGrp="1" noChangeAspect="1" noChangeArrowheads="1"/>
          </p:cNvSpPr>
          <p:nvPr>
            <p:ph type="title" idx="4294967295"/>
          </p:nvPr>
        </p:nvSpPr>
        <p:spPr>
          <a:xfrm>
            <a:off x="431512" y="243728"/>
            <a:ext cx="8360352" cy="633132"/>
          </a:xfrm>
        </p:spPr>
        <p:txBody>
          <a:bodyPr/>
          <a:lstStyle>
            <a:lvl1pPr>
              <a:defRPr sz="3200" i="1">
                <a:latin typeface="Tahoma" pitchFamily="34" charset="0"/>
                <a:ea typeface="Tahoma" pitchFamily="34" charset="0"/>
                <a:cs typeface="Tahoma" pitchFamily="34" charset="0"/>
              </a:defRPr>
            </a:lvl1pPr>
          </a:lstStyle>
          <a:p>
            <a:r>
              <a:rPr lang="en-US" dirty="0" smtClean="0"/>
              <a:t>Who is the Alliance for I-69 Texas?</a:t>
            </a:r>
          </a:p>
        </p:txBody>
      </p:sp>
      <p:sp>
        <p:nvSpPr>
          <p:cNvPr id="4" name="Rectangle 58"/>
          <p:cNvSpPr>
            <a:spLocks noGrp="1" noChangeArrowheads="1"/>
          </p:cNvSpPr>
          <p:nvPr>
            <p:ph type="sldNum" sz="quarter" idx="10"/>
          </p:nvPr>
        </p:nvSpPr>
        <p:spPr>
          <a:ln/>
        </p:spPr>
        <p:txBody>
          <a:bodyPr/>
          <a:lstStyle>
            <a:lvl1pPr>
              <a:defRPr/>
            </a:lvl1pPr>
          </a:lstStyle>
          <a:p>
            <a:pPr>
              <a:defRPr/>
            </a:pPr>
            <a:fld id="{2EADDDDA-52F3-4F76-BBC2-73118F667B22}" type="slidenum">
              <a:rPr lang="en-US" altLang="en-US"/>
              <a:pPr>
                <a:defRPr/>
              </a:pPr>
              <a:t>‹#›</a:t>
            </a:fld>
            <a:endParaRPr lang="en-US" altLang="en-US" b="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001000" cy="563562"/>
          </a:xfrm>
        </p:spPr>
        <p:txBody>
          <a:bodyPr>
            <a:normAutofit/>
          </a:bodyPr>
          <a:lstStyle>
            <a:lvl1pPr>
              <a:defRPr sz="2800">
                <a:solidFill>
                  <a:schemeClr val="accent3"/>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143000"/>
            <a:ext cx="7772400" cy="4525963"/>
          </a:xfrm>
        </p:spPr>
        <p:txBody>
          <a:bodyPr/>
          <a:lstStyle>
            <a:lvl1pPr>
              <a:defRPr sz="2000"/>
            </a:lvl1pPr>
            <a:lvl2pPr>
              <a:defRPr sz="1800"/>
            </a:lvl2pPr>
            <a:lvl3pPr>
              <a:defRPr sz="1400" b="1"/>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705600" y="6492875"/>
            <a:ext cx="2133600" cy="365125"/>
          </a:xfrm>
        </p:spPr>
        <p:txBody>
          <a:bodyPr/>
          <a:lstStyle>
            <a:lvl1pPr>
              <a:defRPr sz="900">
                <a:solidFill>
                  <a:schemeClr val="accent3"/>
                </a:solidFill>
              </a:defRPr>
            </a:lvl1pPr>
          </a:lstStyle>
          <a:p>
            <a:fld id="{8E1CFE9B-CB35-4C70-A69D-EDF619A88928}" type="slidenum">
              <a:rPr lang="en-US" smtClean="0"/>
              <a:pPr/>
              <a:t>‹#›</a:t>
            </a:fld>
            <a:endParaRPr lang="en-US" dirty="0"/>
          </a:p>
        </p:txBody>
      </p:sp>
      <p:cxnSp>
        <p:nvCxnSpPr>
          <p:cNvPr id="8" name="Straight Connector 7"/>
          <p:cNvCxnSpPr/>
          <p:nvPr userDrawn="1"/>
        </p:nvCxnSpPr>
        <p:spPr>
          <a:xfrm>
            <a:off x="0" y="64770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9906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No bottom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914400" y="1143000"/>
            <a:ext cx="7772400" cy="4525963"/>
          </a:xfrm>
        </p:spPr>
        <p:txBody>
          <a:bodyPr/>
          <a:lstStyle>
            <a:lvl1pPr>
              <a:defRPr sz="22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705600" y="6492875"/>
            <a:ext cx="2133600" cy="365125"/>
          </a:xfrm>
        </p:spPr>
        <p:txBody>
          <a:bodyPr/>
          <a:lstStyle>
            <a:lvl1pPr>
              <a:defRPr sz="900">
                <a:solidFill>
                  <a:schemeClr val="accent3"/>
                </a:solidFill>
              </a:defRPr>
            </a:lvl1pPr>
          </a:lstStyle>
          <a:p>
            <a:fld id="{8E1CFE9B-CB35-4C70-A69D-EDF619A88928}" type="slidenum">
              <a:rPr lang="en-US" smtClean="0"/>
              <a:pPr/>
              <a:t>‹#›</a:t>
            </a:fld>
            <a:endParaRPr lang="en-US" dirty="0"/>
          </a:p>
        </p:txBody>
      </p:sp>
      <p:cxnSp>
        <p:nvCxnSpPr>
          <p:cNvPr id="12" name="Straight Connector 11"/>
          <p:cNvCxnSpPr/>
          <p:nvPr userDrawn="1"/>
        </p:nvCxnSpPr>
        <p:spPr>
          <a:xfrm>
            <a:off x="0" y="9906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4205A9-8EAC-438C-B14F-57BE3018D76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000" b="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000" b="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6705600" y="6492875"/>
            <a:ext cx="2133600" cy="365125"/>
          </a:xfrm>
        </p:spPr>
        <p:txBody>
          <a:bodyPr/>
          <a:lstStyle>
            <a:lvl1pPr>
              <a:defRPr sz="900"/>
            </a:lvl1pPr>
          </a:lstStyle>
          <a:p>
            <a:fld id="{BC4205A9-8EAC-438C-B14F-57BE3018D763}" type="slidenum">
              <a:rPr lang="en-US" smtClean="0"/>
              <a:pPr/>
              <a:t>‹#›</a:t>
            </a:fld>
            <a:endParaRPr lang="en-US" dirty="0"/>
          </a:p>
        </p:txBody>
      </p:sp>
      <p:cxnSp>
        <p:nvCxnSpPr>
          <p:cNvPr id="9" name="Straight Connector 8"/>
          <p:cNvCxnSpPr/>
          <p:nvPr userDrawn="1"/>
        </p:nvCxnSpPr>
        <p:spPr>
          <a:xfrm>
            <a:off x="0" y="64770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0" y="12954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781800" y="6492875"/>
            <a:ext cx="2057400" cy="365125"/>
          </a:xfrm>
        </p:spPr>
        <p:txBody>
          <a:bodyPr/>
          <a:lstStyle>
            <a:lvl1pPr>
              <a:defRPr sz="900">
                <a:solidFill>
                  <a:schemeClr val="accent3"/>
                </a:solidFill>
              </a:defRPr>
            </a:lvl1pPr>
          </a:lstStyle>
          <a:p>
            <a:fld id="{BC4205A9-8EAC-438C-B14F-57BE3018D763}" type="slidenum">
              <a:rPr lang="en-US" smtClean="0"/>
              <a:pPr/>
              <a:t>‹#›</a:t>
            </a:fld>
            <a:endParaRPr lang="en-US" dirty="0"/>
          </a:p>
        </p:txBody>
      </p:sp>
      <p:cxnSp>
        <p:nvCxnSpPr>
          <p:cNvPr id="10" name="Straight Connector 9"/>
          <p:cNvCxnSpPr/>
          <p:nvPr userDrawn="1"/>
        </p:nvCxnSpPr>
        <p:spPr>
          <a:xfrm>
            <a:off x="0" y="64770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2954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705600" y="6508750"/>
            <a:ext cx="2133600" cy="349250"/>
          </a:xfrm>
        </p:spPr>
        <p:txBody>
          <a:bodyPr/>
          <a:lstStyle>
            <a:lvl1pPr>
              <a:defRPr sz="900"/>
            </a:lvl1pPr>
          </a:lstStyle>
          <a:p>
            <a:fld id="{BC4205A9-8EAC-438C-B14F-57BE3018D763}" type="slidenum">
              <a:rPr lang="en-US" smtClean="0"/>
              <a:pPr/>
              <a:t>‹#›</a:t>
            </a:fld>
            <a:endParaRPr lang="en-US" dirty="0"/>
          </a:p>
        </p:txBody>
      </p:sp>
      <p:cxnSp>
        <p:nvCxnSpPr>
          <p:cNvPr id="7" name="Straight Connector 6"/>
          <p:cNvCxnSpPr/>
          <p:nvPr userDrawn="1"/>
        </p:nvCxnSpPr>
        <p:spPr>
          <a:xfrm>
            <a:off x="0" y="64770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2954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C4205A9-8EAC-438C-B14F-57BE3018D76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4205A9-8EAC-438C-B14F-57BE3018D76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alpha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0"/>
            <a:ext cx="7772400" cy="563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600200"/>
            <a:ext cx="77724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 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4205A9-8EAC-438C-B14F-57BE3018D763}" type="slidenum">
              <a:rPr lang="en-US" smtClean="0"/>
              <a:pPr/>
              <a:t>‹#›</a:t>
            </a:fld>
            <a:endParaRPr lang="en-US" dirty="0"/>
          </a:p>
        </p:txBody>
      </p:sp>
      <p:sp>
        <p:nvSpPr>
          <p:cNvPr id="8" name="Rectangle 7"/>
          <p:cNvSpPr/>
          <p:nvPr/>
        </p:nvSpPr>
        <p:spPr>
          <a:xfrm>
            <a:off x="0" y="0"/>
            <a:ext cx="152400"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lvl1pPr algn="l" defTabSz="914400" rtl="0" eaLnBrk="1" latinLnBrk="0" hangingPunct="1">
        <a:spcBef>
          <a:spcPct val="0"/>
        </a:spcBef>
        <a:buNone/>
        <a:defRPr sz="3200" b="1" i="1" kern="1200">
          <a:solidFill>
            <a:schemeClr val="accent3"/>
          </a:solidFill>
          <a:latin typeface="Tahoma" pitchFamily="34" charset="0"/>
          <a:ea typeface="Tahoma" pitchFamily="34" charset="0"/>
          <a:cs typeface="Tahoma" pitchFamily="34" charset="0"/>
        </a:defRPr>
      </a:lvl1pPr>
    </p:titleStyle>
    <p:bodyStyle>
      <a:lvl1pPr marL="342900" indent="-342900" algn="l" defTabSz="914400" rtl="0" eaLnBrk="1" latinLnBrk="0" hangingPunct="1">
        <a:spcBef>
          <a:spcPct val="20000"/>
        </a:spcBef>
        <a:buClr>
          <a:schemeClr val="accent4">
            <a:lumMod val="75000"/>
          </a:schemeClr>
        </a:buClr>
        <a:buSzPct val="130000"/>
        <a:buFont typeface="Wingdings" pitchFamily="2" charset="2"/>
        <a:buChar char="§"/>
        <a:defRPr sz="2800" kern="1200">
          <a:solidFill>
            <a:schemeClr val="tx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chemeClr val="accent3">
            <a:lumMod val="60000"/>
            <a:lumOff val="40000"/>
          </a:schemeClr>
        </a:buClr>
        <a:buSzPct val="130000"/>
        <a:buFont typeface="Wingdings" pitchFamily="2" charset="2"/>
        <a:buChar char="§"/>
        <a:defRPr sz="2400" kern="1200">
          <a:solidFill>
            <a:schemeClr val="tx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chemeClr val="accent3">
            <a:lumMod val="60000"/>
            <a:lumOff val="40000"/>
          </a:schemeClr>
        </a:buClr>
        <a:buSzPct val="130000"/>
        <a:buFont typeface="Arial" pitchFamily="34" charset="0"/>
        <a:buChar char="•"/>
        <a:defRPr sz="2000" kern="1200">
          <a:solidFill>
            <a:schemeClr val="tx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chemeClr val="accent3">
            <a:lumMod val="60000"/>
            <a:lumOff val="40000"/>
          </a:schemeClr>
        </a:buClr>
        <a:buFont typeface="Wingdings" pitchFamily="2" charset="2"/>
        <a:buChar char="v"/>
        <a:defRPr sz="2000" kern="1200">
          <a:solidFill>
            <a:schemeClr val="tx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chemeClr val="accent3">
            <a:lumMod val="60000"/>
            <a:lumOff val="40000"/>
          </a:schemeClr>
        </a:buClr>
        <a:buFont typeface="Arial" pitchFamily="34" charset="0"/>
        <a:buChar char="»"/>
        <a:defRPr sz="2000" kern="1200">
          <a:solidFill>
            <a:schemeClr val="tx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6.gif"/><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jpeg"/><Relationship Id="rId7" Type="http://schemas.openxmlformats.org/officeDocument/2006/relationships/image" Target="../media/image49.png"/><Relationship Id="rId2" Type="http://schemas.openxmlformats.org/officeDocument/2006/relationships/image" Target="../media/image38.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51.png"/><Relationship Id="rId10" Type="http://schemas.openxmlformats.org/officeDocument/2006/relationships/image" Target="../media/image41.png"/><Relationship Id="rId4" Type="http://schemas.openxmlformats.org/officeDocument/2006/relationships/image" Target="../media/image48.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3.jpeg"/><Relationship Id="rId7" Type="http://schemas.openxmlformats.org/officeDocument/2006/relationships/image" Target="../media/image40.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54.jpe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9.jpeg"/><Relationship Id="rId7" Type="http://schemas.openxmlformats.org/officeDocument/2006/relationships/image" Target="../media/image57.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buildi69-ky.com/i69_status/index.php" TargetMode="Externa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762000"/>
            <a:ext cx="4753100" cy="2133600"/>
          </a:xfrm>
        </p:spPr>
        <p:txBody>
          <a:bodyPr>
            <a:normAutofit/>
          </a:bodyPr>
          <a:lstStyle/>
          <a:p>
            <a:pPr algn="ctr"/>
            <a:r>
              <a:rPr lang="en-US" sz="4400" dirty="0" smtClean="0"/>
              <a:t>I-69 Congressional Caucus Briefing</a:t>
            </a:r>
            <a:endParaRPr lang="en-US" sz="4400" dirty="0"/>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1</a:t>
            </a:fld>
            <a:endParaRPr lang="en-US" dirty="0"/>
          </a:p>
        </p:txBody>
      </p:sp>
      <p:pic>
        <p:nvPicPr>
          <p:cNvPr id="11" name="Picture 10" descr="i69 logo plain-01.png"/>
          <p:cNvPicPr>
            <a:picLocks noChangeAspect="1"/>
          </p:cNvPicPr>
          <p:nvPr/>
        </p:nvPicPr>
        <p:blipFill>
          <a:blip r:embed="rId3" cstate="print"/>
          <a:stretch>
            <a:fillRect/>
          </a:stretch>
        </p:blipFill>
        <p:spPr>
          <a:xfrm>
            <a:off x="533400" y="685800"/>
            <a:ext cx="3429000" cy="3085671"/>
          </a:xfrm>
          <a:prstGeom prst="rect">
            <a:avLst/>
          </a:prstGeom>
        </p:spPr>
      </p:pic>
      <p:sp>
        <p:nvSpPr>
          <p:cNvPr id="5" name="TextBox 4"/>
          <p:cNvSpPr txBox="1"/>
          <p:nvPr/>
        </p:nvSpPr>
        <p:spPr>
          <a:xfrm>
            <a:off x="4229100" y="4191000"/>
            <a:ext cx="4343400" cy="461665"/>
          </a:xfrm>
          <a:prstGeom prst="rect">
            <a:avLst/>
          </a:prstGeom>
          <a:noFill/>
        </p:spPr>
        <p:txBody>
          <a:bodyPr wrap="square" rtlCol="0">
            <a:spAutoFit/>
          </a:bodyPr>
          <a:lstStyle/>
          <a:p>
            <a:pPr algn="ctr"/>
            <a:r>
              <a:rPr lang="en-US" sz="2400" b="1" dirty="0" smtClean="0"/>
              <a:t>May 18, 2016</a:t>
            </a:r>
            <a:endParaRPr lang="en-US" sz="2400" b="1" dirty="0"/>
          </a:p>
        </p:txBody>
      </p:sp>
      <p:sp>
        <p:nvSpPr>
          <p:cNvPr id="7" name="TextBox 6"/>
          <p:cNvSpPr txBox="1"/>
          <p:nvPr/>
        </p:nvSpPr>
        <p:spPr>
          <a:xfrm>
            <a:off x="4229100" y="5181600"/>
            <a:ext cx="4343400" cy="400110"/>
          </a:xfrm>
          <a:prstGeom prst="rect">
            <a:avLst/>
          </a:prstGeom>
          <a:noFill/>
        </p:spPr>
        <p:txBody>
          <a:bodyPr wrap="square" rtlCol="0">
            <a:spAutoFit/>
          </a:bodyPr>
          <a:lstStyle/>
          <a:p>
            <a:pPr algn="ctr">
              <a:lnSpc>
                <a:spcPts val="2400"/>
              </a:lnSpc>
            </a:pPr>
            <a:r>
              <a:rPr lang="en-US" sz="2400" b="1" i="1" dirty="0" smtClean="0">
                <a:latin typeface="Tahoma" pitchFamily="34" charset="0"/>
                <a:ea typeface="Tahoma" pitchFamily="34" charset="0"/>
                <a:cs typeface="Tahoma" pitchFamily="34" charset="0"/>
              </a:rPr>
              <a:t>I-69 DC Fly-In 2016</a:t>
            </a:r>
            <a:endParaRPr lang="en-US" sz="2400" b="1" i="1" dirty="0">
              <a:latin typeface="Tahoma" pitchFamily="34" charset="0"/>
              <a:ea typeface="Tahoma" pitchFamily="34" charset="0"/>
              <a:cs typeface="Tahoma" pitchFamily="34" charset="0"/>
            </a:endParaRPr>
          </a:p>
        </p:txBody>
      </p:sp>
      <p:sp>
        <p:nvSpPr>
          <p:cNvPr id="8" name="TextBox 7"/>
          <p:cNvSpPr txBox="1"/>
          <p:nvPr/>
        </p:nvSpPr>
        <p:spPr>
          <a:xfrm>
            <a:off x="5105400" y="5638800"/>
            <a:ext cx="2590800" cy="584775"/>
          </a:xfrm>
          <a:prstGeom prst="rect">
            <a:avLst/>
          </a:prstGeom>
          <a:noFill/>
        </p:spPr>
        <p:txBody>
          <a:bodyPr wrap="square" rtlCol="0">
            <a:spAutoFit/>
          </a:bodyPr>
          <a:lstStyle/>
          <a:p>
            <a:pPr algn="ctr"/>
            <a:r>
              <a:rPr lang="en-US" sz="1600" b="1" dirty="0" smtClean="0"/>
              <a:t>Delegation Representing the Eight State Corridor</a:t>
            </a:r>
            <a:endParaRPr lang="en-US" sz="1600" b="1" dirty="0"/>
          </a:p>
        </p:txBody>
      </p:sp>
      <p:sp>
        <p:nvSpPr>
          <p:cNvPr id="9" name="Rectangle 8"/>
          <p:cNvSpPr/>
          <p:nvPr/>
        </p:nvSpPr>
        <p:spPr>
          <a:xfrm>
            <a:off x="4495800" y="3163669"/>
            <a:ext cx="3886200" cy="646331"/>
          </a:xfrm>
          <a:prstGeom prst="rect">
            <a:avLst/>
          </a:prstGeom>
        </p:spPr>
        <p:txBody>
          <a:bodyPr wrap="square">
            <a:spAutoFit/>
          </a:bodyPr>
          <a:lstStyle/>
          <a:p>
            <a:pPr algn="ctr"/>
            <a:r>
              <a:rPr lang="en-US" b="1" dirty="0" smtClean="0">
                <a:solidFill>
                  <a:schemeClr val="accent3"/>
                </a:solidFill>
              </a:rPr>
              <a:t>A Freight Corridor Connecting the American Heartland</a:t>
            </a:r>
            <a:endParaRPr lang="en-US" b="1" dirty="0">
              <a:solidFill>
                <a:schemeClr val="accent3"/>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Freight Mobility Plan</a:t>
            </a:r>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10</a:t>
            </a:fld>
            <a:endParaRPr lang="en-US" dirty="0"/>
          </a:p>
        </p:txBody>
      </p:sp>
      <p:sp>
        <p:nvSpPr>
          <p:cNvPr id="8" name="Content Placeholder 7"/>
          <p:cNvSpPr>
            <a:spLocks noGrp="1"/>
          </p:cNvSpPr>
          <p:nvPr>
            <p:ph idx="1"/>
          </p:nvPr>
        </p:nvSpPr>
        <p:spPr>
          <a:xfrm>
            <a:off x="914400" y="1143000"/>
            <a:ext cx="6858000" cy="4525963"/>
          </a:xfrm>
        </p:spPr>
        <p:txBody>
          <a:bodyPr>
            <a:normAutofit/>
          </a:bodyPr>
          <a:lstStyle/>
          <a:p>
            <a:r>
              <a:rPr lang="en-US" dirty="0" smtClean="0"/>
              <a:t>In January 2016, the Texas Transportation Commission adopted TxDOT’s Texas Freight Mobility Plan.</a:t>
            </a:r>
          </a:p>
          <a:p>
            <a:r>
              <a:rPr lang="en-US" dirty="0" smtClean="0"/>
              <a:t>It is </a:t>
            </a:r>
            <a:r>
              <a:rPr lang="en-US" dirty="0"/>
              <a:t>the </a:t>
            </a:r>
            <a:r>
              <a:rPr lang="en-US" dirty="0" smtClean="0"/>
              <a:t>agency’s first comprehensive multimodal </a:t>
            </a:r>
            <a:r>
              <a:rPr lang="en-US" dirty="0"/>
              <a:t>transportation plan that focuses on the state’s </a:t>
            </a:r>
            <a:r>
              <a:rPr lang="en-US" dirty="0" smtClean="0"/>
              <a:t>freight transportation </a:t>
            </a:r>
            <a:r>
              <a:rPr lang="en-US" dirty="0"/>
              <a:t>needs</a:t>
            </a:r>
            <a:r>
              <a:rPr lang="en-US" dirty="0" smtClean="0"/>
              <a:t>.</a:t>
            </a:r>
          </a:p>
          <a:p>
            <a:r>
              <a:rPr lang="en-US" dirty="0" smtClean="0"/>
              <a:t>Developing </a:t>
            </a:r>
            <a:r>
              <a:rPr lang="en-US" dirty="0"/>
              <a:t>and </a:t>
            </a:r>
            <a:r>
              <a:rPr lang="en-US" dirty="0" smtClean="0"/>
              <a:t>completing new corridors such as I-69 is identified as a specific priority in the Freight Plan.</a:t>
            </a:r>
          </a:p>
          <a:p>
            <a:endParaRPr lang="en-US" dirty="0"/>
          </a:p>
        </p:txBody>
      </p:sp>
      <p:pic>
        <p:nvPicPr>
          <p:cNvPr id="9" name="Picture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52800" y="3513667"/>
            <a:ext cx="2564892" cy="2892736"/>
          </a:xfrm>
          <a:prstGeom prst="rect">
            <a:avLst/>
          </a:prstGeom>
        </p:spPr>
      </p:pic>
    </p:spTree>
    <p:extLst>
      <p:ext uri="{BB962C8B-B14F-4D97-AF65-F5344CB8AC3E}">
        <p14:creationId xmlns="" xmlns:p14="http://schemas.microsoft.com/office/powerpoint/2010/main" val="1050465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0700" y="3352800"/>
            <a:ext cx="7543800" cy="1470025"/>
          </a:xfrm>
        </p:spPr>
        <p:txBody>
          <a:bodyPr>
            <a:normAutofit/>
          </a:bodyPr>
          <a:lstStyle/>
          <a:p>
            <a:pPr algn="ctr"/>
            <a:r>
              <a:rPr lang="en-US" sz="6600" dirty="0" smtClean="0"/>
              <a:t>Louisiana</a:t>
            </a:r>
            <a:endParaRPr lang="en-US" sz="6600" dirty="0"/>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11</a:t>
            </a:fld>
            <a:endParaRPr lang="en-US" dirty="0"/>
          </a:p>
        </p:txBody>
      </p:sp>
      <p:pic>
        <p:nvPicPr>
          <p:cNvPr id="11" name="Picture 10" descr="i69 logo plain-01.png"/>
          <p:cNvPicPr>
            <a:picLocks noChangeAspect="1"/>
          </p:cNvPicPr>
          <p:nvPr/>
        </p:nvPicPr>
        <p:blipFill>
          <a:blip r:embed="rId2" cstate="print"/>
          <a:stretch>
            <a:fillRect/>
          </a:stretch>
        </p:blipFill>
        <p:spPr>
          <a:xfrm>
            <a:off x="3428841" y="990600"/>
            <a:ext cx="2286318" cy="20574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2819400" cy="1676400"/>
          </a:xfrm>
        </p:spPr>
        <p:txBody>
          <a:bodyPr/>
          <a:lstStyle/>
          <a:p>
            <a:r>
              <a:rPr lang="en-US" dirty="0" smtClean="0"/>
              <a:t>I-69 SIU 14</a:t>
            </a:r>
            <a:br>
              <a:rPr lang="en-US" dirty="0" smtClean="0"/>
            </a:br>
            <a:r>
              <a:rPr lang="en-US" dirty="0" smtClean="0"/>
              <a:t>Preferred</a:t>
            </a:r>
            <a:br>
              <a:rPr lang="en-US" dirty="0" smtClean="0"/>
            </a:br>
            <a:r>
              <a:rPr lang="en-US" dirty="0" smtClean="0"/>
              <a:t>Alternative North of I-20</a:t>
            </a:r>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12</a:t>
            </a:fld>
            <a:endParaRPr lang="en-US" dirty="0"/>
          </a:p>
        </p:txBody>
      </p:sp>
      <p:pic>
        <p:nvPicPr>
          <p:cNvPr id="5"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l="2070" r="3211" b="4444"/>
          <a:stretch>
            <a:fillRect/>
          </a:stretch>
        </p:blipFill>
        <p:spPr bwMode="auto">
          <a:xfrm>
            <a:off x="4572000" y="0"/>
            <a:ext cx="44958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Content Placeholder 2"/>
          <p:cNvSpPr>
            <a:spLocks noGrp="1"/>
          </p:cNvSpPr>
          <p:nvPr>
            <p:ph idx="1"/>
          </p:nvPr>
        </p:nvSpPr>
        <p:spPr>
          <a:xfrm>
            <a:off x="228600" y="2286000"/>
            <a:ext cx="4191000" cy="4114800"/>
          </a:xfrm>
        </p:spPr>
        <p:txBody>
          <a:bodyPr/>
          <a:lstStyle/>
          <a:p>
            <a:pPr lvl="0"/>
            <a:r>
              <a:rPr lang="en-US" dirty="0" smtClean="0"/>
              <a:t>2012 Environmental Clearance </a:t>
            </a:r>
          </a:p>
          <a:p>
            <a:pPr lvl="0"/>
            <a:r>
              <a:rPr lang="en-US" dirty="0" smtClean="0"/>
              <a:t>Preferred Alternative Alignment Mileage:</a:t>
            </a:r>
            <a:endParaRPr lang="en-US" sz="2800" dirty="0" smtClean="0"/>
          </a:p>
          <a:p>
            <a:pPr lvl="1">
              <a:buFont typeface="Courier New" pitchFamily="49" charset="0"/>
              <a:buChar char="o"/>
            </a:pPr>
            <a:r>
              <a:rPr lang="en-US" dirty="0" smtClean="0"/>
              <a:t>Arkansas	30 miles (approx.)</a:t>
            </a:r>
            <a:endParaRPr lang="en-US" sz="2400" dirty="0" smtClean="0"/>
          </a:p>
          <a:p>
            <a:pPr lvl="1">
              <a:buFont typeface="Courier New" pitchFamily="49" charset="0"/>
              <a:buChar char="o"/>
            </a:pPr>
            <a:r>
              <a:rPr lang="en-US" dirty="0" smtClean="0"/>
              <a:t>Louisiana	</a:t>
            </a:r>
            <a:r>
              <a:rPr lang="en-US" u="sng" dirty="0" smtClean="0"/>
              <a:t>40 miles</a:t>
            </a:r>
            <a:r>
              <a:rPr lang="en-US" dirty="0" smtClean="0"/>
              <a:t> (approx..)</a:t>
            </a:r>
            <a:endParaRPr lang="en-US" sz="2400" dirty="0" smtClean="0"/>
          </a:p>
          <a:p>
            <a:pPr marL="0" indent="0">
              <a:buNone/>
            </a:pPr>
            <a:r>
              <a:rPr lang="en-US" b="1" dirty="0" smtClean="0"/>
              <a:t>	              70 miles</a:t>
            </a:r>
            <a:r>
              <a:rPr lang="en-US" dirty="0" smtClean="0"/>
              <a:t> total</a:t>
            </a:r>
          </a:p>
          <a:p>
            <a:pPr lvl="0"/>
            <a:r>
              <a:rPr lang="en-US" dirty="0" smtClean="0"/>
              <a:t>Estimated Cost to build:</a:t>
            </a:r>
            <a:endParaRPr lang="en-US" sz="2800" dirty="0" smtClean="0"/>
          </a:p>
          <a:p>
            <a:pPr lvl="1">
              <a:buFont typeface="Courier New" pitchFamily="49" charset="0"/>
              <a:buChar char="o"/>
            </a:pPr>
            <a:r>
              <a:rPr lang="en-US" dirty="0" smtClean="0"/>
              <a:t>Arkansas	$475 Million (2011$)</a:t>
            </a:r>
            <a:endParaRPr lang="en-US" sz="2400" dirty="0" smtClean="0"/>
          </a:p>
          <a:p>
            <a:pPr lvl="1">
              <a:buFont typeface="Courier New" pitchFamily="49" charset="0"/>
              <a:buChar char="o"/>
            </a:pPr>
            <a:r>
              <a:rPr lang="en-US" dirty="0" smtClean="0"/>
              <a:t>Louisiana	$</a:t>
            </a:r>
            <a:r>
              <a:rPr lang="en-US" u="sng" dirty="0" smtClean="0"/>
              <a:t>778 Million</a:t>
            </a:r>
            <a:r>
              <a:rPr lang="en-US" dirty="0" smtClean="0"/>
              <a:t> (2011$)</a:t>
            </a:r>
            <a:endParaRPr lang="en-US" sz="2400" dirty="0" smtClean="0"/>
          </a:p>
          <a:p>
            <a:pPr marL="0" indent="0">
              <a:buNone/>
            </a:pPr>
            <a:r>
              <a:rPr lang="en-US" b="1" dirty="0" smtClean="0"/>
              <a:t>                             $1.253 Billion</a:t>
            </a:r>
            <a:endParaRPr lang="en-US" sz="2800" dirty="0" smtClean="0"/>
          </a:p>
          <a:p>
            <a:endParaRPr lang="en-US" dirty="0"/>
          </a:p>
        </p:txBody>
      </p:sp>
      <p:pic>
        <p:nvPicPr>
          <p:cNvPr id="7" name="Picture 6" descr="AI starter14-01.png"/>
          <p:cNvPicPr>
            <a:picLocks noChangeAspect="1"/>
          </p:cNvPicPr>
          <p:nvPr/>
        </p:nvPicPr>
        <p:blipFill>
          <a:blip r:embed="rId3" cstate="print"/>
          <a:stretch>
            <a:fillRect/>
          </a:stretch>
        </p:blipFill>
        <p:spPr>
          <a:xfrm>
            <a:off x="5029200" y="5181600"/>
            <a:ext cx="463297" cy="522345"/>
          </a:xfrm>
          <a:prstGeom prst="rect">
            <a:avLst/>
          </a:prstGeom>
        </p:spPr>
      </p:pic>
      <p:sp>
        <p:nvSpPr>
          <p:cNvPr id="8" name="Title 1"/>
          <p:cNvSpPr txBox="1">
            <a:spLocks/>
          </p:cNvSpPr>
          <p:nvPr/>
        </p:nvSpPr>
        <p:spPr>
          <a:xfrm>
            <a:off x="5257800" y="609600"/>
            <a:ext cx="2209800" cy="12192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1" u="none" strike="noStrike" kern="1200" cap="none" spc="0" normalizeH="0" baseline="0" noProof="0" dirty="0" smtClean="0">
                <a:ln>
                  <a:noFill/>
                </a:ln>
                <a:solidFill>
                  <a:schemeClr val="accent3"/>
                </a:solidFill>
                <a:effectLst/>
                <a:uLnTx/>
                <a:uFillTx/>
                <a:latin typeface="Tahoma" pitchFamily="34" charset="0"/>
                <a:ea typeface="Tahoma" pitchFamily="34" charset="0"/>
                <a:cs typeface="Tahoma" pitchFamily="34" charset="0"/>
              </a:rPr>
              <a:t>SIU 14 </a:t>
            </a:r>
            <a:br>
              <a:rPr kumimoji="0" lang="en-US" b="1" i="1" u="none" strike="noStrike" kern="1200" cap="none" spc="0" normalizeH="0" baseline="0" noProof="0" dirty="0" smtClean="0">
                <a:ln>
                  <a:noFill/>
                </a:ln>
                <a:solidFill>
                  <a:schemeClr val="accent3"/>
                </a:solidFill>
                <a:effectLst/>
                <a:uLnTx/>
                <a:uFillTx/>
                <a:latin typeface="Tahoma" pitchFamily="34" charset="0"/>
                <a:ea typeface="Tahoma" pitchFamily="34" charset="0"/>
                <a:cs typeface="Tahoma" pitchFamily="34" charset="0"/>
              </a:rPr>
            </a:br>
            <a:r>
              <a:rPr kumimoji="0" lang="en-US" b="1" i="1" u="none" strike="noStrike" kern="1200" cap="none" spc="0" normalizeH="0" baseline="0" noProof="0" dirty="0" smtClean="0">
                <a:ln>
                  <a:noFill/>
                </a:ln>
                <a:solidFill>
                  <a:schemeClr val="accent3"/>
                </a:solidFill>
                <a:effectLst/>
                <a:uLnTx/>
                <a:uFillTx/>
                <a:latin typeface="Tahoma" pitchFamily="34" charset="0"/>
                <a:ea typeface="Tahoma" pitchFamily="34" charset="0"/>
                <a:cs typeface="Tahoma" pitchFamily="34" charset="0"/>
              </a:rPr>
              <a:t>El Dorado, AR to Haughton, LA</a:t>
            </a:r>
            <a:endParaRPr kumimoji="0" lang="en-US" b="1" i="1" u="none" strike="noStrike" kern="1200" cap="none" spc="0" normalizeH="0" baseline="0" noProof="0" dirty="0">
              <a:ln>
                <a:noFill/>
              </a:ln>
              <a:solidFill>
                <a:schemeClr val="accent3"/>
              </a:solidFill>
              <a:effectLst/>
              <a:uLnTx/>
              <a:uFillTx/>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I-69 SIU 15:  Haughton, LA – Stonewall, LA</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13</a:t>
            </a:fld>
            <a:endParaRPr lang="en-US" dirty="0"/>
          </a:p>
        </p:txBody>
      </p:sp>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t="2639" b="1045"/>
          <a:stretch>
            <a:fillRect/>
          </a:stretch>
        </p:blipFill>
        <p:spPr bwMode="auto">
          <a:xfrm>
            <a:off x="228600" y="838200"/>
            <a:ext cx="8915400" cy="5664307"/>
          </a:xfrm>
          <a:prstGeom prst="rect">
            <a:avLst/>
          </a:prstGeom>
          <a:noFill/>
          <a:ln>
            <a:solidFill>
              <a:srgbClr val="0070C0"/>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descr="AI starter14-01.png"/>
          <p:cNvPicPr>
            <a:picLocks noChangeAspect="1"/>
          </p:cNvPicPr>
          <p:nvPr/>
        </p:nvPicPr>
        <p:blipFill>
          <a:blip r:embed="rId3" cstate="print"/>
          <a:stretch>
            <a:fillRect/>
          </a:stretch>
        </p:blipFill>
        <p:spPr>
          <a:xfrm>
            <a:off x="8496300" y="3429000"/>
            <a:ext cx="463297" cy="522345"/>
          </a:xfrm>
          <a:prstGeom prst="rect">
            <a:avLst/>
          </a:prstGeom>
        </p:spPr>
      </p:pic>
      <p:sp>
        <p:nvSpPr>
          <p:cNvPr id="7" name="Content Placeholder 2"/>
          <p:cNvSpPr txBox="1">
            <a:spLocks/>
          </p:cNvSpPr>
          <p:nvPr/>
        </p:nvSpPr>
        <p:spPr>
          <a:xfrm>
            <a:off x="381000" y="1600201"/>
            <a:ext cx="3429000" cy="914399"/>
          </a:xfrm>
          <a:prstGeom prst="rect">
            <a:avLst/>
          </a:prstGeom>
          <a:solidFill>
            <a:schemeClr val="bg1"/>
          </a:solidFill>
        </p:spPr>
        <p:txBody>
          <a:bodyPr vert="horz" lIns="91440" tIns="45720" rIns="91440" bIns="45720" rtlCol="0">
            <a:normAutofit fontScale="92500"/>
          </a:bodyPr>
          <a:lstStyle/>
          <a:p>
            <a:pPr marL="342900" marR="0" lvl="0" indent="-342900" algn="l" defTabSz="914400" rtl="0" eaLnBrk="1" fontAlgn="auto" latinLnBrk="0" hangingPunct="1">
              <a:lnSpc>
                <a:spcPct val="100000"/>
              </a:lnSpc>
              <a:spcBef>
                <a:spcPct val="20000"/>
              </a:spcBef>
              <a:spcAft>
                <a:spcPts val="0"/>
              </a:spcAft>
              <a:buClr>
                <a:schemeClr val="accent4">
                  <a:lumMod val="75000"/>
                </a:schemeClr>
              </a:buClr>
              <a:buSzPct val="130000"/>
              <a:buFont typeface="Wingdings" pitchFamily="2" charset="2"/>
              <a:buChar char="§"/>
              <a:tabLst/>
              <a:defRPr/>
            </a:pPr>
            <a:r>
              <a:rPr kumimoji="0" lang="en-US" sz="16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2014 Environmental Clearance</a:t>
            </a:r>
          </a:p>
          <a:p>
            <a:pPr marL="342900" marR="0" lvl="0" indent="-342900" algn="l" defTabSz="914400" rtl="0" eaLnBrk="1" fontAlgn="auto" latinLnBrk="0" hangingPunct="1">
              <a:lnSpc>
                <a:spcPct val="100000"/>
              </a:lnSpc>
              <a:spcBef>
                <a:spcPct val="20000"/>
              </a:spcBef>
              <a:spcAft>
                <a:spcPts val="0"/>
              </a:spcAft>
              <a:buClr>
                <a:schemeClr val="accent4">
                  <a:lumMod val="75000"/>
                </a:schemeClr>
              </a:buClr>
              <a:buSzPct val="130000"/>
              <a:buFont typeface="Wingdings" pitchFamily="2" charset="2"/>
              <a:buChar char="§"/>
              <a:tabLst/>
              <a:defRPr/>
            </a:pPr>
            <a:r>
              <a:rPr kumimoji="0" lang="en-US" sz="16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Mileage: 35.6 miles </a:t>
            </a:r>
          </a:p>
          <a:p>
            <a:pPr marL="342900" marR="0" lvl="0" indent="-342900" algn="l" defTabSz="914400" rtl="0" eaLnBrk="1" fontAlgn="auto" latinLnBrk="0" hangingPunct="1">
              <a:lnSpc>
                <a:spcPct val="100000"/>
              </a:lnSpc>
              <a:spcBef>
                <a:spcPct val="20000"/>
              </a:spcBef>
              <a:spcAft>
                <a:spcPts val="0"/>
              </a:spcAft>
              <a:buClr>
                <a:schemeClr val="accent4">
                  <a:lumMod val="75000"/>
                </a:schemeClr>
              </a:buClr>
              <a:buSzPct val="130000"/>
              <a:buFont typeface="Wingdings" pitchFamily="2" charset="2"/>
              <a:buChar char="§"/>
              <a:tabLst/>
              <a:defRPr/>
            </a:pPr>
            <a:r>
              <a:rPr kumimoji="0" lang="en-US" sz="16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Estimated Cost:  </a:t>
            </a:r>
            <a:r>
              <a:rPr kumimoji="0" lang="en-US" sz="1600" b="1"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$1.170 Billion </a:t>
            </a:r>
            <a:endParaRPr kumimoji="0" lang="en-US" sz="16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endParaRPr>
          </a:p>
          <a:p>
            <a:pPr marL="342900" marR="0" lvl="0" indent="-342900" algn="l" defTabSz="914400" rtl="0" eaLnBrk="1" fontAlgn="auto" latinLnBrk="0" hangingPunct="1">
              <a:lnSpc>
                <a:spcPct val="100000"/>
              </a:lnSpc>
              <a:spcBef>
                <a:spcPct val="20000"/>
              </a:spcBef>
              <a:spcAft>
                <a:spcPts val="0"/>
              </a:spcAft>
              <a:buClr>
                <a:schemeClr val="accent4">
                  <a:lumMod val="75000"/>
                </a:schemeClr>
              </a:buClr>
              <a:buSzPct val="130000"/>
              <a:buFont typeface="Wingdings" pitchFamily="2" charset="2"/>
              <a:buChar char="§"/>
              <a:tabLst/>
              <a:defRPr/>
            </a:pPr>
            <a:endParaRPr kumimoji="0" lang="en-US" sz="16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Section of Independent Utility (SIU) 16 </a:t>
            </a:r>
            <a:br>
              <a:rPr lang="en-US" sz="2400" dirty="0" smtClean="0"/>
            </a:br>
            <a:r>
              <a:rPr lang="en-US" sz="2400" dirty="0" smtClean="0"/>
              <a:t>Tenaha TX – Stonewall LA</a:t>
            </a:r>
            <a:endParaRPr lang="en-US" sz="2400" dirty="0"/>
          </a:p>
        </p:txBody>
      </p:sp>
      <p:sp>
        <p:nvSpPr>
          <p:cNvPr id="3" name="Content Placeholder 2"/>
          <p:cNvSpPr>
            <a:spLocks noGrp="1"/>
          </p:cNvSpPr>
          <p:nvPr>
            <p:ph idx="1"/>
          </p:nvPr>
        </p:nvSpPr>
        <p:spPr>
          <a:xfrm>
            <a:off x="914400" y="1143000"/>
            <a:ext cx="6705600" cy="5029200"/>
          </a:xfrm>
        </p:spPr>
        <p:txBody>
          <a:bodyPr/>
          <a:lstStyle/>
          <a:p>
            <a:pPr lvl="0"/>
            <a:r>
              <a:rPr lang="en-US" dirty="0" smtClean="0"/>
              <a:t>TxDOT is lead agency for formal NEPA Process under 2002 Agreement</a:t>
            </a:r>
          </a:p>
          <a:p>
            <a:pPr lvl="0"/>
            <a:r>
              <a:rPr lang="en-US" dirty="0" smtClean="0"/>
              <a:t>NEPA process not complete for SIU 16</a:t>
            </a:r>
          </a:p>
          <a:p>
            <a:pPr lvl="0"/>
            <a:r>
              <a:rPr lang="en-US" dirty="0" smtClean="0"/>
              <a:t>SIU 16 is part of Texas I-69 Segment One – Alternate US 84 Route to TX/LA border</a:t>
            </a:r>
          </a:p>
          <a:p>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533400"/>
          </a:xfrm>
        </p:spPr>
        <p:txBody>
          <a:bodyPr/>
          <a:lstStyle/>
          <a:p>
            <a:r>
              <a:rPr lang="en-US" dirty="0" smtClean="0"/>
              <a:t>Planned Activities – I-69 in Louisiana</a:t>
            </a:r>
            <a:endParaRPr lang="en-US" dirty="0"/>
          </a:p>
        </p:txBody>
      </p:sp>
      <p:sp>
        <p:nvSpPr>
          <p:cNvPr id="3" name="Content Placeholder 2"/>
          <p:cNvSpPr>
            <a:spLocks noGrp="1"/>
          </p:cNvSpPr>
          <p:nvPr>
            <p:ph idx="1"/>
          </p:nvPr>
        </p:nvSpPr>
        <p:spPr>
          <a:xfrm>
            <a:off x="914400" y="1143000"/>
            <a:ext cx="6858000" cy="5105400"/>
          </a:xfrm>
        </p:spPr>
        <p:txBody>
          <a:bodyPr/>
          <a:lstStyle/>
          <a:p>
            <a:pPr lvl="0"/>
            <a:r>
              <a:rPr lang="en-US" dirty="0" smtClean="0"/>
              <a:t>Focus on the Red River Bridge segment (LA 1 to US 71) of SIU 15 – estimated cost: $340 (+) Million</a:t>
            </a:r>
          </a:p>
          <a:p>
            <a:pPr lvl="0"/>
            <a:r>
              <a:rPr lang="en-US" dirty="0" smtClean="0"/>
              <a:t>At approx. total cost of $2 Billion for LA portion of SIU 14 + SIU 15 alone (not counting cost for LA portion of SIU 16), I-69 is beyond current and projected revenues in Louisiana</a:t>
            </a:r>
          </a:p>
          <a:p>
            <a:pPr lvl="0"/>
            <a:r>
              <a:rPr lang="en-US" dirty="0" smtClean="0"/>
              <a:t>LA DOTD supports establishment of a special Federal program and fund to complete I-69 and other similar facilities   </a:t>
            </a:r>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0700" y="3048000"/>
            <a:ext cx="7543800" cy="1470025"/>
          </a:xfrm>
        </p:spPr>
        <p:txBody>
          <a:bodyPr>
            <a:normAutofit/>
          </a:bodyPr>
          <a:lstStyle/>
          <a:p>
            <a:pPr algn="ctr"/>
            <a:r>
              <a:rPr lang="en-US" sz="6600" dirty="0" smtClean="0"/>
              <a:t>Arkansas</a:t>
            </a:r>
            <a:endParaRPr lang="en-US" sz="6600" dirty="0"/>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16</a:t>
            </a:fld>
            <a:endParaRPr lang="en-US" dirty="0"/>
          </a:p>
        </p:txBody>
      </p:sp>
      <p:pic>
        <p:nvPicPr>
          <p:cNvPr id="11" name="Picture 10" descr="i69 logo plain-01.png"/>
          <p:cNvPicPr>
            <a:picLocks noChangeAspect="1"/>
          </p:cNvPicPr>
          <p:nvPr/>
        </p:nvPicPr>
        <p:blipFill>
          <a:blip r:embed="rId2" cstate="print"/>
          <a:stretch>
            <a:fillRect/>
          </a:stretch>
        </p:blipFill>
        <p:spPr>
          <a:xfrm>
            <a:off x="3428841" y="990600"/>
            <a:ext cx="2286318" cy="2057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57600" y="4419600"/>
            <a:ext cx="1981200" cy="1981200"/>
          </a:xfrm>
          <a:prstGeom prst="rect">
            <a:avLst/>
          </a:prstGeom>
          <a:effectLst>
            <a:outerShdw blurRad="508000" dist="228600" dir="3000000" algn="ctr" rotWithShape="0">
              <a:srgbClr val="000000">
                <a:alpha val="87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6666" t="17777" r="5476" b="28572"/>
          <a:stretch/>
        </p:blipFill>
        <p:spPr>
          <a:xfrm>
            <a:off x="3352800" y="805543"/>
            <a:ext cx="5713747" cy="5233722"/>
          </a:xfrm>
          <a:prstGeom prst="rect">
            <a:avLst/>
          </a:prstGeom>
          <a:ln w="88900" cap="sq" cmpd="thickThin">
            <a:solidFill>
              <a:srgbClr val="000000"/>
            </a:solidFill>
            <a:prstDash val="solid"/>
            <a:miter lim="800000"/>
          </a:ln>
          <a:effectLst>
            <a:innerShdw blurRad="76200">
              <a:srgbClr val="000000"/>
            </a:innerShdw>
          </a:effectLst>
        </p:spPr>
      </p:pic>
      <p:sp>
        <p:nvSpPr>
          <p:cNvPr id="7" name="Content Placeholder 5"/>
          <p:cNvSpPr txBox="1">
            <a:spLocks/>
          </p:cNvSpPr>
          <p:nvPr/>
        </p:nvSpPr>
        <p:spPr>
          <a:xfrm>
            <a:off x="76201" y="1143000"/>
            <a:ext cx="3276599" cy="2819400"/>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3550" indent="-290513">
              <a:spcAft>
                <a:spcPts val="600"/>
              </a:spcAft>
              <a:buClrTx/>
              <a:buFont typeface="Wingdings" panose="05000000000000000000" pitchFamily="2" charset="2"/>
              <a:buChar char="§"/>
            </a:pPr>
            <a:r>
              <a:rPr lang="en-US" sz="2000" dirty="0" smtClean="0">
                <a:solidFill>
                  <a:schemeClr val="tx1"/>
                </a:solidFill>
                <a:latin typeface="Tahoma" pitchFamily="34" charset="0"/>
                <a:ea typeface="Tahoma" pitchFamily="34" charset="0"/>
                <a:cs typeface="Tahoma" pitchFamily="34" charset="0"/>
              </a:rPr>
              <a:t>Preferred Alignment Identified</a:t>
            </a:r>
          </a:p>
          <a:p>
            <a:pPr marL="463550" indent="-290513">
              <a:spcAft>
                <a:spcPts val="600"/>
              </a:spcAft>
              <a:buClrTx/>
              <a:buFont typeface="Wingdings" panose="05000000000000000000" pitchFamily="2" charset="2"/>
              <a:buChar char="§"/>
            </a:pPr>
            <a:r>
              <a:rPr lang="en-US" sz="2000" dirty="0" smtClean="0">
                <a:solidFill>
                  <a:schemeClr val="tx1"/>
                </a:solidFill>
                <a:latin typeface="Tahoma" pitchFamily="34" charset="0"/>
                <a:ea typeface="Tahoma" pitchFamily="34" charset="0"/>
                <a:cs typeface="Tahoma" pitchFamily="34" charset="0"/>
              </a:rPr>
              <a:t>184 miles</a:t>
            </a:r>
            <a:endParaRPr lang="en-US" sz="2000" dirty="0">
              <a:solidFill>
                <a:schemeClr val="tx1"/>
              </a:solidFill>
              <a:latin typeface="Tahoma" pitchFamily="34" charset="0"/>
              <a:ea typeface="Tahoma" pitchFamily="34" charset="0"/>
              <a:cs typeface="Tahoma" pitchFamily="34" charset="0"/>
            </a:endParaRPr>
          </a:p>
          <a:p>
            <a:pPr marL="463550" indent="-290513">
              <a:spcAft>
                <a:spcPts val="600"/>
              </a:spcAft>
              <a:buClrTx/>
              <a:buFont typeface="Wingdings" panose="05000000000000000000" pitchFamily="2" charset="2"/>
              <a:buChar char="§"/>
            </a:pPr>
            <a:r>
              <a:rPr lang="en-US" sz="2000" dirty="0">
                <a:solidFill>
                  <a:schemeClr val="tx1"/>
                </a:solidFill>
                <a:latin typeface="Tahoma" pitchFamily="34" charset="0"/>
                <a:ea typeface="Tahoma" pitchFamily="34" charset="0"/>
                <a:cs typeface="Tahoma" pitchFamily="34" charset="0"/>
              </a:rPr>
              <a:t>Estimated Cost to Complete - </a:t>
            </a:r>
            <a:r>
              <a:rPr lang="en-US" sz="2000" dirty="0" smtClean="0">
                <a:solidFill>
                  <a:schemeClr val="tx1"/>
                </a:solidFill>
                <a:latin typeface="Tahoma" pitchFamily="34" charset="0"/>
                <a:ea typeface="Tahoma" pitchFamily="34" charset="0"/>
                <a:cs typeface="Tahoma" pitchFamily="34" charset="0"/>
              </a:rPr>
              <a:t>$3.0 </a:t>
            </a:r>
            <a:r>
              <a:rPr lang="en-US" sz="2000" dirty="0">
                <a:solidFill>
                  <a:schemeClr val="tx1"/>
                </a:solidFill>
                <a:latin typeface="Tahoma" pitchFamily="34" charset="0"/>
                <a:ea typeface="Tahoma" pitchFamily="34" charset="0"/>
                <a:cs typeface="Tahoma" pitchFamily="34" charset="0"/>
              </a:rPr>
              <a:t>Billion</a:t>
            </a:r>
          </a:p>
          <a:p>
            <a:pPr marL="463550" indent="-290513">
              <a:spcAft>
                <a:spcPts val="600"/>
              </a:spcAft>
              <a:buClrTx/>
              <a:buFont typeface="Wingdings" panose="05000000000000000000" pitchFamily="2" charset="2"/>
              <a:buChar char="§"/>
            </a:pPr>
            <a:r>
              <a:rPr lang="en-US" sz="2000" dirty="0" smtClean="0">
                <a:solidFill>
                  <a:schemeClr val="tx1"/>
                </a:solidFill>
                <a:latin typeface="Tahoma" pitchFamily="34" charset="0"/>
                <a:ea typeface="Tahoma" pitchFamily="34" charset="0"/>
                <a:cs typeface="Tahoma" pitchFamily="34" charset="0"/>
              </a:rPr>
              <a:t>4 </a:t>
            </a:r>
            <a:r>
              <a:rPr lang="en-US" sz="2000" dirty="0">
                <a:solidFill>
                  <a:schemeClr val="tx1"/>
                </a:solidFill>
                <a:latin typeface="Tahoma" pitchFamily="34" charset="0"/>
                <a:ea typeface="Tahoma" pitchFamily="34" charset="0"/>
                <a:cs typeface="Tahoma" pitchFamily="34" charset="0"/>
              </a:rPr>
              <a:t>“</a:t>
            </a:r>
            <a:r>
              <a:rPr lang="en-US" sz="2000" dirty="0" smtClean="0">
                <a:solidFill>
                  <a:schemeClr val="tx1"/>
                </a:solidFill>
                <a:latin typeface="Tahoma" pitchFamily="34" charset="0"/>
                <a:ea typeface="Tahoma" pitchFamily="34" charset="0"/>
                <a:cs typeface="Tahoma" pitchFamily="34" charset="0"/>
              </a:rPr>
              <a:t>Segments </a:t>
            </a:r>
            <a:r>
              <a:rPr lang="en-US" sz="2000" dirty="0">
                <a:solidFill>
                  <a:schemeClr val="tx1"/>
                </a:solidFill>
                <a:latin typeface="Tahoma" pitchFamily="34" charset="0"/>
                <a:ea typeface="Tahoma" pitchFamily="34" charset="0"/>
                <a:cs typeface="Tahoma" pitchFamily="34" charset="0"/>
              </a:rPr>
              <a:t>of Independent Utility” (SIUs</a:t>
            </a:r>
            <a:r>
              <a:rPr lang="en-US" sz="2000" dirty="0" smtClean="0">
                <a:solidFill>
                  <a:schemeClr val="tx1"/>
                </a:solidFill>
                <a:latin typeface="Tahoma" pitchFamily="34" charset="0"/>
                <a:ea typeface="Tahoma" pitchFamily="34" charset="0"/>
                <a:cs typeface="Tahoma" pitchFamily="34" charset="0"/>
              </a:rPr>
              <a:t>)</a:t>
            </a:r>
          </a:p>
        </p:txBody>
      </p:sp>
      <p:pic>
        <p:nvPicPr>
          <p:cNvPr id="9" name="Picture 2" descr="\\Csd3\pds\PPT - Under Construction\2015 - Dec\20151207 SEB I-69 Coalition\Entire I-69 Legen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2675" y="4240816"/>
            <a:ext cx="2651525" cy="2537173"/>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Lst>
        </p:spPr>
      </p:pic>
      <p:sp>
        <p:nvSpPr>
          <p:cNvPr id="8" name="Title 1"/>
          <p:cNvSpPr>
            <a:spLocks noGrp="1"/>
          </p:cNvSpPr>
          <p:nvPr>
            <p:ph type="title"/>
          </p:nvPr>
        </p:nvSpPr>
        <p:spPr>
          <a:xfrm>
            <a:off x="609600" y="152400"/>
            <a:ext cx="8001000" cy="563562"/>
          </a:xfrm>
        </p:spPr>
        <p:txBody>
          <a:bodyPr/>
          <a:lstStyle/>
          <a:p>
            <a:r>
              <a:rPr lang="en-US" dirty="0" smtClean="0"/>
              <a:t>I-69 in Arkansas</a:t>
            </a:r>
            <a:endParaRPr lang="en-US" dirty="0"/>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00" y="4419600"/>
            <a:ext cx="914400" cy="843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981774"/>
      </p:ext>
    </p:extLst>
  </p:cSld>
  <p:clrMapOvr>
    <a:masterClrMapping/>
  </p:clrMapOvr>
  <mc:AlternateContent xmlns:mc="http://schemas.openxmlformats.org/markup-compatibility/2006">
    <mc:Choice xmlns:p14="http://schemas.microsoft.com/office/powerpoint/2010/main" xmlns="" Requires="p14">
      <p:transition spd="slow" p14:dur="2000">
        <p:diamond/>
      </p:transition>
    </mc:Choice>
    <mc:Fallback>
      <p:transition spd="slow">
        <p:diamond/>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6172200" y="609600"/>
            <a:ext cx="1371600" cy="609600"/>
          </a:xfrm>
          <a:prstGeom prst="wedgeRectCallout">
            <a:avLst>
              <a:gd name="adj1" fmla="val -102149"/>
              <a:gd name="adj2" fmla="val 152500"/>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en-US" sz="2000" b="1" dirty="0" smtClean="0">
                <a:solidFill>
                  <a:schemeClr val="accent3"/>
                </a:solidFill>
              </a:rPr>
              <a:t>I-69</a:t>
            </a:r>
          </a:p>
          <a:p>
            <a:pPr algn="ctr">
              <a:lnSpc>
                <a:spcPts val="1900"/>
              </a:lnSpc>
            </a:pPr>
            <a:r>
              <a:rPr lang="en-US" sz="2000" b="1" dirty="0" smtClean="0">
                <a:solidFill>
                  <a:schemeClr val="accent3"/>
                </a:solidFill>
              </a:rPr>
              <a:t>Connector</a:t>
            </a:r>
            <a:endParaRPr lang="en-US" sz="2000" b="1" dirty="0">
              <a:solidFill>
                <a:schemeClr val="accent3"/>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44315" y="217446"/>
            <a:ext cx="5065369" cy="6407672"/>
          </a:xfrm>
          <a:prstGeom prst="rect">
            <a:avLst/>
          </a:prstGeom>
          <a:ln w="6350">
            <a:solidFill>
              <a:schemeClr val="tx1"/>
            </a:solidFill>
          </a:ln>
        </p:spPr>
      </p:pic>
      <p:pic>
        <p:nvPicPr>
          <p:cNvPr id="7" name="Picture 3" descr="F:\PPT Library\Maps\Legends\I-6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58000" y="706191"/>
            <a:ext cx="2144932" cy="1957055"/>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Lst>
        </p:spPr>
      </p:pic>
      <p:sp>
        <p:nvSpPr>
          <p:cNvPr id="8" name="Content Placeholder 5"/>
          <p:cNvSpPr txBox="1">
            <a:spLocks/>
          </p:cNvSpPr>
          <p:nvPr/>
        </p:nvSpPr>
        <p:spPr>
          <a:xfrm>
            <a:off x="381000" y="2209800"/>
            <a:ext cx="3429000" cy="4191000"/>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spcBef>
                <a:spcPts val="0"/>
              </a:spcBef>
              <a:spcAft>
                <a:spcPts val="1200"/>
              </a:spcAft>
              <a:buClr>
                <a:schemeClr val="accent4">
                  <a:lumMod val="75000"/>
                </a:schemeClr>
              </a:buClr>
              <a:buFont typeface="Wingdings" panose="05000000000000000000" pitchFamily="2" charset="2"/>
              <a:buChar char="§"/>
            </a:pPr>
            <a:r>
              <a:rPr lang="en-US" sz="2000" dirty="0" smtClean="0">
                <a:solidFill>
                  <a:schemeClr val="tx1"/>
                </a:solidFill>
                <a:latin typeface="Tahoma" pitchFamily="34" charset="0"/>
                <a:ea typeface="Tahoma" pitchFamily="34" charset="0"/>
                <a:cs typeface="Tahoma" pitchFamily="34" charset="0"/>
              </a:rPr>
              <a:t>Environmental Studies Complete / Preferred Alignment Selected</a:t>
            </a:r>
          </a:p>
          <a:p>
            <a:pPr>
              <a:spcBef>
                <a:spcPts val="0"/>
              </a:spcBef>
              <a:spcAft>
                <a:spcPts val="1200"/>
              </a:spcAft>
              <a:buClr>
                <a:schemeClr val="accent4">
                  <a:lumMod val="75000"/>
                </a:schemeClr>
              </a:buClr>
              <a:buFont typeface="Wingdings" panose="05000000000000000000" pitchFamily="2" charset="2"/>
              <a:buChar char="§"/>
            </a:pPr>
            <a:r>
              <a:rPr lang="en-US" sz="2000" dirty="0">
                <a:solidFill>
                  <a:schemeClr val="tx1"/>
                </a:solidFill>
                <a:latin typeface="Tahoma" pitchFamily="34" charset="0"/>
                <a:ea typeface="Tahoma" pitchFamily="34" charset="0"/>
                <a:cs typeface="Tahoma" pitchFamily="34" charset="0"/>
              </a:rPr>
              <a:t>42 miles</a:t>
            </a:r>
          </a:p>
          <a:p>
            <a:pPr>
              <a:spcBef>
                <a:spcPts val="0"/>
              </a:spcBef>
              <a:spcAft>
                <a:spcPts val="1200"/>
              </a:spcAft>
              <a:buClr>
                <a:schemeClr val="accent4">
                  <a:lumMod val="75000"/>
                </a:schemeClr>
              </a:buClr>
              <a:buFont typeface="Wingdings" panose="05000000000000000000" pitchFamily="2" charset="2"/>
              <a:buChar char="§"/>
            </a:pPr>
            <a:r>
              <a:rPr lang="en-US" sz="2000" dirty="0" smtClean="0">
                <a:solidFill>
                  <a:schemeClr val="tx1"/>
                </a:solidFill>
                <a:latin typeface="Tahoma" pitchFamily="34" charset="0"/>
                <a:ea typeface="Tahoma" pitchFamily="34" charset="0"/>
                <a:cs typeface="Tahoma" pitchFamily="34" charset="0"/>
              </a:rPr>
              <a:t>Right-of-Way Purchased  for 4-lane Interstate Facility</a:t>
            </a:r>
          </a:p>
          <a:p>
            <a:pPr>
              <a:spcBef>
                <a:spcPts val="0"/>
              </a:spcBef>
              <a:spcAft>
                <a:spcPts val="1200"/>
              </a:spcAft>
              <a:buClr>
                <a:schemeClr val="accent4">
                  <a:lumMod val="75000"/>
                </a:schemeClr>
              </a:buClr>
              <a:buFont typeface="Wingdings" panose="05000000000000000000" pitchFamily="2" charset="2"/>
              <a:buChar char="§"/>
            </a:pPr>
            <a:r>
              <a:rPr lang="en-US" sz="2000" dirty="0" smtClean="0">
                <a:solidFill>
                  <a:schemeClr val="tx1"/>
                </a:solidFill>
                <a:latin typeface="Tahoma" pitchFamily="34" charset="0"/>
                <a:ea typeface="Tahoma" pitchFamily="34" charset="0"/>
                <a:cs typeface="Tahoma" pitchFamily="34" charset="0"/>
              </a:rPr>
              <a:t>Initial Construction 2 Lanes</a:t>
            </a:r>
          </a:p>
          <a:p>
            <a:pPr>
              <a:spcBef>
                <a:spcPts val="0"/>
              </a:spcBef>
              <a:spcAft>
                <a:spcPts val="1200"/>
              </a:spcAft>
              <a:buClr>
                <a:schemeClr val="accent4">
                  <a:lumMod val="75000"/>
                </a:schemeClr>
              </a:buClr>
              <a:buFont typeface="Wingdings" panose="05000000000000000000" pitchFamily="2" charset="2"/>
              <a:buChar char="§"/>
            </a:pPr>
            <a:r>
              <a:rPr lang="en-US" sz="2000" dirty="0" smtClean="0">
                <a:solidFill>
                  <a:schemeClr val="tx1"/>
                </a:solidFill>
                <a:latin typeface="Tahoma" pitchFamily="34" charset="0"/>
                <a:ea typeface="Tahoma" pitchFamily="34" charset="0"/>
                <a:cs typeface="Tahoma" pitchFamily="34" charset="0"/>
              </a:rPr>
              <a:t>Current Estimate is $616</a:t>
            </a:r>
            <a:r>
              <a:rPr lang="en-US" sz="2000" dirty="0" smtClean="0">
                <a:solidFill>
                  <a:srgbClr val="FF0000"/>
                </a:solidFill>
                <a:latin typeface="Tahoma" pitchFamily="34" charset="0"/>
                <a:ea typeface="Tahoma" pitchFamily="34" charset="0"/>
                <a:cs typeface="Tahoma" pitchFamily="34" charset="0"/>
              </a:rPr>
              <a:t> </a:t>
            </a:r>
            <a:r>
              <a:rPr lang="en-US" sz="2000" dirty="0" smtClean="0">
                <a:solidFill>
                  <a:schemeClr val="tx1"/>
                </a:solidFill>
                <a:latin typeface="Tahoma" pitchFamily="34" charset="0"/>
                <a:ea typeface="Tahoma" pitchFamily="34" charset="0"/>
                <a:cs typeface="Tahoma" pitchFamily="34" charset="0"/>
              </a:rPr>
              <a:t>million for the ultimate    4-lane Interstate Facility</a:t>
            </a:r>
          </a:p>
        </p:txBody>
      </p:sp>
      <p:sp>
        <p:nvSpPr>
          <p:cNvPr id="9" name="Title 5"/>
          <p:cNvSpPr txBox="1">
            <a:spLocks/>
          </p:cNvSpPr>
          <p:nvPr/>
        </p:nvSpPr>
        <p:spPr>
          <a:xfrm>
            <a:off x="457200" y="304801"/>
            <a:ext cx="3429000" cy="76200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0" normalizeH="0" baseline="0" noProof="0" dirty="0" smtClean="0">
                <a:ln>
                  <a:noFill/>
                </a:ln>
                <a:solidFill>
                  <a:schemeClr val="accent3"/>
                </a:solidFill>
                <a:effectLst/>
                <a:uLnTx/>
                <a:uFillTx/>
                <a:latin typeface="Tahoma" pitchFamily="34" charset="0"/>
                <a:ea typeface="Tahoma" pitchFamily="34" charset="0"/>
                <a:cs typeface="Tahoma" pitchFamily="34" charset="0"/>
              </a:rPr>
              <a:t>I-69 Connector</a:t>
            </a:r>
            <a:br>
              <a:rPr kumimoji="0" lang="en-US" sz="3200" b="1" i="1" u="none" strike="noStrike" kern="1200" cap="none" spc="0" normalizeH="0" baseline="0" noProof="0" dirty="0" smtClean="0">
                <a:ln>
                  <a:noFill/>
                </a:ln>
                <a:solidFill>
                  <a:schemeClr val="accent3"/>
                </a:solidFill>
                <a:effectLst/>
                <a:uLnTx/>
                <a:uFillTx/>
                <a:latin typeface="Tahoma" pitchFamily="34" charset="0"/>
                <a:ea typeface="Tahoma" pitchFamily="34" charset="0"/>
                <a:cs typeface="Tahoma" pitchFamily="34" charset="0"/>
              </a:rPr>
            </a:br>
            <a:endParaRPr kumimoji="0" lang="en-US" sz="3200" b="1" i="1" u="none" strike="noStrike" kern="1200" cap="none" spc="0" normalizeH="0" baseline="0" noProof="0" dirty="0">
              <a:ln>
                <a:noFill/>
              </a:ln>
              <a:solidFill>
                <a:schemeClr val="accent3"/>
              </a:solidFill>
              <a:effectLst/>
              <a:uLnTx/>
              <a:uFillTx/>
              <a:latin typeface="Tahoma" pitchFamily="34" charset="0"/>
              <a:ea typeface="Tahoma" pitchFamily="34" charset="0"/>
              <a:cs typeface="Tahoma" pitchFamily="34" charset="0"/>
            </a:endParaRPr>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077200" y="4261324"/>
            <a:ext cx="914400" cy="843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p:cNvPicPr/>
          <p:nvPr/>
        </p:nvPicPr>
        <p:blipFill>
          <a:blip r:embed="rId6" cstate="print">
            <a:extLst>
              <a:ext uri="{28A0092B-C50C-407E-A947-70E740481C1C}">
                <a14:useLocalDpi xmlns:a14="http://schemas.microsoft.com/office/drawing/2010/main" xmlns="" val="0"/>
              </a:ext>
            </a:extLst>
          </a:blip>
          <a:stretch>
            <a:fillRect/>
          </a:stretch>
        </p:blipFill>
        <p:spPr>
          <a:xfrm>
            <a:off x="1295400" y="914400"/>
            <a:ext cx="1524000" cy="1359445"/>
          </a:xfrm>
          <a:prstGeom prst="rect">
            <a:avLst/>
          </a:prstGeom>
        </p:spPr>
      </p:pic>
    </p:spTree>
    <p:extLst>
      <p:ext uri="{BB962C8B-B14F-4D97-AF65-F5344CB8AC3E}">
        <p14:creationId xmlns:p14="http://schemas.microsoft.com/office/powerpoint/2010/main" xmlns="" val="38528258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28800" y="283369"/>
            <a:ext cx="7099300" cy="935831"/>
          </a:xfrm>
        </p:spPr>
        <p:txBody>
          <a:bodyPr>
            <a:normAutofit fontScale="90000"/>
          </a:bodyPr>
          <a:lstStyle/>
          <a:p>
            <a:r>
              <a:rPr lang="en-US" b="1" dirty="0" smtClean="0"/>
              <a:t>I-69 Connector</a:t>
            </a:r>
            <a:r>
              <a:rPr lang="en-US" dirty="0" smtClean="0"/>
              <a:t> Funding Summary</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400" y="1828800"/>
            <a:ext cx="3886200" cy="2914650"/>
          </a:xfrm>
          <a:prstGeom prst="rect">
            <a:avLst/>
          </a:prstGeom>
          <a:solidFill>
            <a:srgbClr val="FFFFFF">
              <a:shade val="85000"/>
            </a:srgbClr>
          </a:solidFill>
          <a:ln w="31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8" name="Table 7"/>
          <p:cNvGraphicFramePr>
            <a:graphicFrameLocks noGrp="1"/>
          </p:cNvGraphicFramePr>
          <p:nvPr>
            <p:extLst>
              <p:ext uri="{D42A27DB-BD31-4B8C-83A1-F6EECF244321}">
                <p14:modId xmlns:p14="http://schemas.microsoft.com/office/powerpoint/2010/main" xmlns="" val="566460773"/>
              </p:ext>
            </p:extLst>
          </p:nvPr>
        </p:nvGraphicFramePr>
        <p:xfrm>
          <a:off x="4114800" y="1143000"/>
          <a:ext cx="4846320" cy="4675968"/>
        </p:xfrm>
        <a:graphic>
          <a:graphicData uri="http://schemas.openxmlformats.org/drawingml/2006/table">
            <a:tbl>
              <a:tblPr firstRow="1" bandRow="1">
                <a:effectLst/>
                <a:tableStyleId>{5C22544A-7EE6-4342-B048-85BDC9FD1C3A}</a:tableStyleId>
              </a:tblPr>
              <a:tblGrid>
                <a:gridCol w="2286000"/>
                <a:gridCol w="1280160"/>
                <a:gridCol w="1280160"/>
              </a:tblGrid>
              <a:tr h="640080">
                <a:tc>
                  <a:txBody>
                    <a:bodyPr/>
                    <a:lstStyle/>
                    <a:p>
                      <a:pPr algn="ctr"/>
                      <a:r>
                        <a:rPr lang="en-US" dirty="0" smtClean="0">
                          <a:latin typeface="Arial Bold" panose="020B0704020202020204" pitchFamily="34" charset="0"/>
                          <a:cs typeface="Arial Bold" panose="020B0704020202020204" pitchFamily="34" charset="0"/>
                        </a:rPr>
                        <a:t>Status</a:t>
                      </a:r>
                      <a:endParaRPr lang="en-US" dirty="0">
                        <a:latin typeface="Arial Bold" panose="020B0704020202020204" pitchFamily="34" charset="0"/>
                        <a:cs typeface="Arial Bold" panose="020B07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dirty="0" smtClean="0">
                          <a:latin typeface="Arial Bold" panose="020B0704020202020204" pitchFamily="34" charset="0"/>
                          <a:cs typeface="Arial Bold" panose="020B0704020202020204" pitchFamily="34" charset="0"/>
                        </a:rPr>
                        <a:t>Miles</a:t>
                      </a:r>
                      <a:endParaRPr lang="en-US" dirty="0">
                        <a:latin typeface="Arial Bold" panose="020B0704020202020204" pitchFamily="34" charset="0"/>
                        <a:cs typeface="Arial Bold" panose="020B07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dirty="0" smtClean="0">
                          <a:latin typeface="Arial Bold" panose="020B0704020202020204" pitchFamily="34" charset="0"/>
                          <a:cs typeface="Arial Bold" panose="020B0704020202020204" pitchFamily="34" charset="0"/>
                        </a:rPr>
                        <a:t>Total</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Arial Bold" panose="020B0704020202020204" pitchFamily="34" charset="0"/>
                          <a:cs typeface="Arial Bold" panose="020B0704020202020204" pitchFamily="34" charset="0"/>
                        </a:rPr>
                        <a:t>( millions)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584136">
                <a:tc>
                  <a:txBody>
                    <a:bodyPr/>
                    <a:lstStyle/>
                    <a:p>
                      <a:pPr algn="ctr"/>
                      <a:r>
                        <a:rPr lang="en-US" dirty="0" smtClean="0">
                          <a:latin typeface="Arial Bold" panose="020B0704020202020204" pitchFamily="34" charset="0"/>
                          <a:cs typeface="Arial Bold" panose="020B0704020202020204" pitchFamily="34" charset="0"/>
                        </a:rPr>
                        <a:t>Complete</a:t>
                      </a:r>
                      <a:endParaRPr lang="en-US" dirty="0">
                        <a:latin typeface="Arial Bold" panose="020B0704020202020204" pitchFamily="34" charset="0"/>
                        <a:cs typeface="Arial Bold" panose="020B07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algn="r"/>
                      <a:r>
                        <a:rPr lang="en-US" dirty="0" smtClean="0">
                          <a:latin typeface="Arial Bold" panose="020B0704020202020204" pitchFamily="34" charset="0"/>
                          <a:cs typeface="Arial Bold" panose="020B0704020202020204" pitchFamily="34" charset="0"/>
                        </a:rPr>
                        <a:t>29.0</a:t>
                      </a:r>
                      <a:endParaRPr lang="en-US" dirty="0">
                        <a:latin typeface="Arial Bold" panose="020B0704020202020204" pitchFamily="34" charset="0"/>
                        <a:cs typeface="Arial Bold" panose="020B0704020202020204" pitchFamily="34" charset="0"/>
                      </a:endParaRPr>
                    </a:p>
                  </a:txBody>
                  <a:tcPr marL="0" marR="365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algn="r"/>
                      <a:r>
                        <a:rPr lang="en-US" dirty="0" smtClean="0">
                          <a:latin typeface="Arial Bold" panose="020B0704020202020204" pitchFamily="34" charset="0"/>
                          <a:cs typeface="Arial Bold" panose="020B0704020202020204" pitchFamily="34" charset="0"/>
                        </a:rPr>
                        <a:t>$  186</a:t>
                      </a:r>
                      <a:endParaRPr lang="en-US" dirty="0">
                        <a:latin typeface="Arial Bold" panose="020B0704020202020204" pitchFamily="34" charset="0"/>
                        <a:cs typeface="Arial Bold" panose="020B0704020202020204" pitchFamily="34" charset="0"/>
                      </a:endParaRPr>
                    </a:p>
                  </a:txBody>
                  <a:tcPr marL="0" marR="365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r>
              <a:tr h="716904">
                <a:tc>
                  <a:txBody>
                    <a:bodyPr/>
                    <a:lstStyle/>
                    <a:p>
                      <a:pPr algn="ctr"/>
                      <a:r>
                        <a:rPr lang="en-US" dirty="0" smtClean="0">
                          <a:latin typeface="Arial Bold" panose="020B0704020202020204" pitchFamily="34" charset="0"/>
                          <a:cs typeface="Arial Bold" panose="020B0704020202020204" pitchFamily="34" charset="0"/>
                        </a:rPr>
                        <a:t>Scheduled</a:t>
                      </a:r>
                      <a:endParaRPr lang="en-US" dirty="0">
                        <a:latin typeface="Arial Bold" panose="020B0704020202020204" pitchFamily="34" charset="0"/>
                        <a:cs typeface="Arial Bold" panose="020B07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algn="r"/>
                      <a:r>
                        <a:rPr lang="en-US" dirty="0" smtClean="0">
                          <a:latin typeface="Arial Bold" panose="020B0704020202020204" pitchFamily="34" charset="0"/>
                          <a:cs typeface="Arial Bold" panose="020B0704020202020204" pitchFamily="34" charset="0"/>
                        </a:rPr>
                        <a:t>2.8</a:t>
                      </a:r>
                      <a:endParaRPr lang="en-US" dirty="0">
                        <a:latin typeface="Arial Bold" panose="020B0704020202020204" pitchFamily="34" charset="0"/>
                        <a:cs typeface="Arial Bold" panose="020B0704020202020204" pitchFamily="34" charset="0"/>
                      </a:endParaRPr>
                    </a:p>
                  </a:txBody>
                  <a:tcPr marL="0" marR="365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algn="r"/>
                      <a:r>
                        <a:rPr lang="en-US" dirty="0" smtClean="0">
                          <a:latin typeface="Arial Bold" panose="020B0704020202020204" pitchFamily="34" charset="0"/>
                          <a:cs typeface="Arial Bold" panose="020B0704020202020204" pitchFamily="34" charset="0"/>
                        </a:rPr>
                        <a:t>$    14</a:t>
                      </a:r>
                      <a:endParaRPr lang="en-US" dirty="0">
                        <a:latin typeface="Arial Bold" panose="020B0704020202020204" pitchFamily="34" charset="0"/>
                        <a:cs typeface="Arial Bold" panose="020B0704020202020204" pitchFamily="34" charset="0"/>
                      </a:endParaRPr>
                    </a:p>
                  </a:txBody>
                  <a:tcPr marL="0" marR="365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r>
              <a:tr h="716904">
                <a:tc>
                  <a:txBody>
                    <a:bodyPr/>
                    <a:lstStyle/>
                    <a:p>
                      <a:pPr algn="ctr"/>
                      <a:r>
                        <a:rPr lang="en-US" dirty="0" smtClean="0">
                          <a:latin typeface="Arial Bold" panose="020B0704020202020204" pitchFamily="34" charset="0"/>
                          <a:cs typeface="Arial Bold" panose="020B0704020202020204" pitchFamily="34" charset="0"/>
                        </a:rPr>
                        <a:t>Unfunded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algn="r"/>
                      <a:r>
                        <a:rPr lang="en-US" dirty="0" smtClean="0">
                          <a:latin typeface="Arial Bold" panose="020B0704020202020204" pitchFamily="34" charset="0"/>
                          <a:cs typeface="Arial Bold" panose="020B0704020202020204" pitchFamily="34" charset="0"/>
                        </a:rPr>
                        <a:t>10.5</a:t>
                      </a:r>
                      <a:endParaRPr lang="en-US" dirty="0">
                        <a:latin typeface="Arial Bold" panose="020B0704020202020204" pitchFamily="34" charset="0"/>
                        <a:cs typeface="Arial Bold" panose="020B0704020202020204" pitchFamily="34" charset="0"/>
                      </a:endParaRPr>
                    </a:p>
                  </a:txBody>
                  <a:tcPr marL="0" marR="365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algn="r"/>
                      <a:r>
                        <a:rPr lang="en-US" dirty="0" smtClean="0">
                          <a:latin typeface="Arial Bold" panose="020B0704020202020204" pitchFamily="34" charset="0"/>
                          <a:cs typeface="Arial Bold" panose="020B0704020202020204" pitchFamily="34" charset="0"/>
                        </a:rPr>
                        <a:t>$    52</a:t>
                      </a:r>
                      <a:endParaRPr lang="en-US" dirty="0">
                        <a:latin typeface="Arial Bold" panose="020B0704020202020204" pitchFamily="34" charset="0"/>
                        <a:cs typeface="Arial Bold" panose="020B0704020202020204" pitchFamily="34" charset="0"/>
                      </a:endParaRPr>
                    </a:p>
                  </a:txBody>
                  <a:tcPr marL="0" marR="365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r>
              <a:tr h="716904">
                <a:tc>
                  <a:txBody>
                    <a:bodyPr/>
                    <a:lstStyle/>
                    <a:p>
                      <a:pPr marL="0" algn="r" defTabSz="914400" rtl="0" eaLnBrk="1" latinLnBrk="0" hangingPunct="1"/>
                      <a:r>
                        <a:rPr lang="en-US" sz="1800" kern="1200" dirty="0" smtClean="0">
                          <a:solidFill>
                            <a:schemeClr val="bg1"/>
                          </a:solidFill>
                          <a:latin typeface="Arial Bold" panose="020B0704020202020204" pitchFamily="34" charset="0"/>
                          <a:ea typeface="+mn-ea"/>
                          <a:cs typeface="Arial Bold" panose="020B0704020202020204" pitchFamily="34" charset="0"/>
                        </a:rPr>
                        <a:t>Sub-Total (2 lanes)</a:t>
                      </a:r>
                      <a:endParaRPr lang="en-US" sz="1800" kern="1200" dirty="0">
                        <a:solidFill>
                          <a:schemeClr val="bg1"/>
                        </a:solidFill>
                        <a:latin typeface="Arial Bold" panose="020B0704020202020204" pitchFamily="34" charset="0"/>
                        <a:ea typeface="+mn-ea"/>
                        <a:cs typeface="Arial Bold" panose="020B07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r" defTabSz="914400" rtl="0" eaLnBrk="1" latinLnBrk="0" hangingPunct="1"/>
                      <a:r>
                        <a:rPr lang="en-US" sz="1800" kern="1200" dirty="0" smtClean="0">
                          <a:solidFill>
                            <a:schemeClr val="bg1"/>
                          </a:solidFill>
                          <a:latin typeface="Arial Bold" panose="020B0704020202020204" pitchFamily="34" charset="0"/>
                          <a:ea typeface="+mn-ea"/>
                          <a:cs typeface="Arial Bold" panose="020B0704020202020204" pitchFamily="34" charset="0"/>
                        </a:rPr>
                        <a:t>42.3</a:t>
                      </a:r>
                      <a:endParaRPr lang="en-US" sz="1800" kern="1200" dirty="0">
                        <a:solidFill>
                          <a:schemeClr val="bg1"/>
                        </a:solidFill>
                        <a:latin typeface="Arial Bold" panose="020B0704020202020204" pitchFamily="34" charset="0"/>
                        <a:ea typeface="+mn-ea"/>
                        <a:cs typeface="Arial Bold" panose="020B0704020202020204" pitchFamily="34" charset="0"/>
                      </a:endParaRPr>
                    </a:p>
                  </a:txBody>
                  <a:tcPr marL="0" marR="365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r" defTabSz="914400" rtl="0" eaLnBrk="1" latinLnBrk="0" hangingPunct="1"/>
                      <a:r>
                        <a:rPr lang="en-US" sz="1800" kern="1200" dirty="0" smtClean="0">
                          <a:solidFill>
                            <a:schemeClr val="bg1"/>
                          </a:solidFill>
                          <a:latin typeface="Arial Bold" panose="020B0704020202020204" pitchFamily="34" charset="0"/>
                          <a:ea typeface="+mn-ea"/>
                          <a:cs typeface="Arial Bold" panose="020B0704020202020204" pitchFamily="34" charset="0"/>
                        </a:rPr>
                        <a:t>$  252</a:t>
                      </a:r>
                      <a:endParaRPr lang="en-US" sz="1800" kern="1200" dirty="0">
                        <a:solidFill>
                          <a:schemeClr val="bg1"/>
                        </a:solidFill>
                        <a:latin typeface="Arial Bold" panose="020B0704020202020204" pitchFamily="34" charset="0"/>
                        <a:ea typeface="+mn-ea"/>
                        <a:cs typeface="Arial Bold" panose="020B0704020202020204" pitchFamily="34" charset="0"/>
                      </a:endParaRPr>
                    </a:p>
                  </a:txBody>
                  <a:tcPr marL="0" marR="365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16904">
                <a:tc>
                  <a:txBody>
                    <a:bodyPr/>
                    <a:lstStyle/>
                    <a:p>
                      <a:pPr algn="ctr"/>
                      <a:r>
                        <a:rPr lang="en-US" dirty="0" smtClean="0">
                          <a:latin typeface="Arial Bold" panose="020B0704020202020204" pitchFamily="34" charset="0"/>
                          <a:cs typeface="Arial Bold" panose="020B0704020202020204" pitchFamily="34" charset="0"/>
                        </a:rPr>
                        <a:t>Unfunded</a:t>
                      </a:r>
                    </a:p>
                    <a:p>
                      <a:pPr algn="ctr"/>
                      <a:r>
                        <a:rPr lang="en-US" sz="1600" dirty="0" smtClean="0">
                          <a:latin typeface="Arial Bold" panose="020B0704020202020204" pitchFamily="34" charset="0"/>
                          <a:cs typeface="Arial Bold" panose="020B0704020202020204" pitchFamily="34" charset="0"/>
                        </a:rPr>
                        <a:t>(4-lane Interstate)</a:t>
                      </a:r>
                      <a:endParaRPr lang="en-US" sz="1600" dirty="0">
                        <a:latin typeface="Arial Bold" panose="020B0704020202020204" pitchFamily="34" charset="0"/>
                        <a:cs typeface="Arial Bold" panose="020B07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algn="r"/>
                      <a:r>
                        <a:rPr lang="en-US" dirty="0" smtClean="0">
                          <a:latin typeface="Arial Bold" panose="020B0704020202020204" pitchFamily="34" charset="0"/>
                          <a:cs typeface="Arial Bold" panose="020B0704020202020204" pitchFamily="34" charset="0"/>
                        </a:rPr>
                        <a:t>------</a:t>
                      </a:r>
                      <a:endParaRPr lang="en-US" dirty="0">
                        <a:latin typeface="Arial Bold" panose="020B0704020202020204" pitchFamily="34" charset="0"/>
                        <a:cs typeface="Arial Bold" panose="020B0704020202020204" pitchFamily="34" charset="0"/>
                      </a:endParaRPr>
                    </a:p>
                  </a:txBody>
                  <a:tcPr marL="0" marR="365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algn="r"/>
                      <a:r>
                        <a:rPr lang="en-US" dirty="0" smtClean="0">
                          <a:latin typeface="Arial Bold" panose="020B0704020202020204" pitchFamily="34" charset="0"/>
                          <a:cs typeface="Arial Bold" panose="020B0704020202020204" pitchFamily="34" charset="0"/>
                        </a:rPr>
                        <a:t>$  364</a:t>
                      </a:r>
                      <a:endParaRPr lang="en-US" dirty="0">
                        <a:latin typeface="Arial Bold" panose="020B0704020202020204" pitchFamily="34" charset="0"/>
                        <a:cs typeface="Arial Bold" panose="020B0704020202020204" pitchFamily="34" charset="0"/>
                      </a:endParaRPr>
                    </a:p>
                  </a:txBody>
                  <a:tcPr marL="0" marR="365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r>
              <a:tr h="584136">
                <a:tc>
                  <a:txBody>
                    <a:bodyPr/>
                    <a:lstStyle/>
                    <a:p>
                      <a:pPr algn="ctr"/>
                      <a:r>
                        <a:rPr lang="en-US" dirty="0" smtClean="0">
                          <a:solidFill>
                            <a:schemeClr val="bg1"/>
                          </a:solidFill>
                          <a:latin typeface="Arial Bold" panose="020B0704020202020204" pitchFamily="34" charset="0"/>
                          <a:cs typeface="Arial Bold" panose="020B0704020202020204" pitchFamily="34" charset="0"/>
                        </a:rPr>
                        <a:t>Totals</a:t>
                      </a:r>
                      <a:endParaRPr lang="en-US" dirty="0">
                        <a:solidFill>
                          <a:schemeClr val="bg1"/>
                        </a:solidFill>
                        <a:latin typeface="Arial Bold" panose="020B0704020202020204" pitchFamily="34" charset="0"/>
                        <a:cs typeface="Arial Bold" panose="020B07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r>
                        <a:rPr lang="en-US" dirty="0" smtClean="0">
                          <a:solidFill>
                            <a:schemeClr val="bg1"/>
                          </a:solidFill>
                          <a:latin typeface="Arial Bold" panose="020B0704020202020204" pitchFamily="34" charset="0"/>
                          <a:cs typeface="Arial Bold" panose="020B0704020202020204" pitchFamily="34" charset="0"/>
                        </a:rPr>
                        <a:t>42.3</a:t>
                      </a:r>
                      <a:endParaRPr lang="en-US" dirty="0">
                        <a:solidFill>
                          <a:schemeClr val="bg1"/>
                        </a:solidFill>
                        <a:latin typeface="Arial Bold" panose="020B0704020202020204" pitchFamily="34" charset="0"/>
                        <a:cs typeface="Arial Bold" panose="020B0704020202020204" pitchFamily="34" charset="0"/>
                      </a:endParaRPr>
                    </a:p>
                  </a:txBody>
                  <a:tcPr marL="0" marR="365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r>
                        <a:rPr lang="en-US" dirty="0" smtClean="0">
                          <a:solidFill>
                            <a:schemeClr val="bg1"/>
                          </a:solidFill>
                          <a:latin typeface="Arial Bold" panose="020B0704020202020204" pitchFamily="34" charset="0"/>
                          <a:cs typeface="Arial Bold" panose="020B0704020202020204" pitchFamily="34" charset="0"/>
                        </a:rPr>
                        <a:t>$  616</a:t>
                      </a:r>
                      <a:endParaRPr lang="en-US" dirty="0">
                        <a:solidFill>
                          <a:schemeClr val="bg1"/>
                        </a:solidFill>
                        <a:latin typeface="Arial Bold" panose="020B0704020202020204" pitchFamily="34" charset="0"/>
                        <a:cs typeface="Arial Bold" panose="020B0704020202020204" pitchFamily="34" charset="0"/>
                      </a:endParaRPr>
                    </a:p>
                  </a:txBody>
                  <a:tcPr marL="0" marR="365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pic>
        <p:nvPicPr>
          <p:cNvPr id="9" name="Picture 8"/>
          <p:cNvPicPr/>
          <p:nvPr/>
        </p:nvPicPr>
        <p:blipFill>
          <a:blip r:embed="rId4" cstate="print">
            <a:extLst>
              <a:ext uri="{28A0092B-C50C-407E-A947-70E740481C1C}">
                <a14:useLocalDpi xmlns:a14="http://schemas.microsoft.com/office/drawing/2010/main" xmlns="" val="0"/>
              </a:ext>
            </a:extLst>
          </a:blip>
          <a:stretch>
            <a:fillRect/>
          </a:stretch>
        </p:blipFill>
        <p:spPr>
          <a:xfrm>
            <a:off x="2438400" y="4419600"/>
            <a:ext cx="1371600" cy="1176537"/>
          </a:xfrm>
          <a:prstGeom prst="rect">
            <a:avLst/>
          </a:prstGeom>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5800" y="609600"/>
            <a:ext cx="914400" cy="843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369435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I-69 and Freight Movement</a:t>
            </a:r>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2</a:t>
            </a:fld>
            <a:endParaRPr lang="en-US" dirty="0"/>
          </a:p>
        </p:txBody>
      </p:sp>
      <p:pic>
        <p:nvPicPr>
          <p:cNvPr id="4098"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83552" y="990600"/>
            <a:ext cx="5098448" cy="56599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descr="i69 sign edna2.jpg"/>
          <p:cNvPicPr>
            <a:picLocks noChangeAspect="1"/>
          </p:cNvPicPr>
          <p:nvPr/>
        </p:nvPicPr>
        <p:blipFill>
          <a:blip r:embed="rId4" cstate="print"/>
          <a:stretch>
            <a:fillRect/>
          </a:stretch>
        </p:blipFill>
        <p:spPr>
          <a:xfrm>
            <a:off x="304800" y="1143000"/>
            <a:ext cx="3201865" cy="2895600"/>
          </a:xfrm>
          <a:prstGeom prst="rect">
            <a:avLst/>
          </a:prstGeom>
          <a:ln>
            <a:solidFill>
              <a:srgbClr val="0070C0"/>
            </a:solidFill>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1556809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5181600" cy="685800"/>
          </a:xfrm>
        </p:spPr>
        <p:txBody>
          <a:bodyPr/>
          <a:lstStyle/>
          <a:p>
            <a:r>
              <a:rPr lang="en-US" dirty="0" smtClean="0"/>
              <a:t>Monticello Bypass</a:t>
            </a:r>
            <a:endParaRPr lang="en-US"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rot="902060">
            <a:off x="500261" y="2037558"/>
            <a:ext cx="2438400" cy="1828800"/>
          </a:xfrm>
          <a:prstGeom prst="rect">
            <a:avLst/>
          </a:prstGeom>
          <a:noFill/>
          <a:ln w="1905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831398">
            <a:off x="6016602" y="699994"/>
            <a:ext cx="2857500" cy="1593212"/>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7200" y="3757612"/>
            <a:ext cx="1890825" cy="28433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2"/>
          <p:cNvPicPr>
            <a:picLocks noChangeAspect="1" noChangeArrowheads="1"/>
          </p:cNvPicPr>
          <p:nvPr/>
        </p:nvPicPr>
        <p:blipFill>
          <a:blip r:embed="rId6" cstate="print"/>
          <a:srcRect l="993" t="2057" r="1065" b="2561"/>
          <a:stretch>
            <a:fillRect/>
          </a:stretch>
        </p:blipFill>
        <p:spPr bwMode="auto">
          <a:xfrm>
            <a:off x="3032640" y="2337482"/>
            <a:ext cx="5703275" cy="4291917"/>
          </a:xfrm>
          <a:prstGeom prst="rect">
            <a:avLst/>
          </a:prstGeom>
          <a:noFill/>
          <a:ln w="6350">
            <a:solidFill>
              <a:schemeClr val="tx1"/>
            </a:solidFill>
            <a:miter lim="800000"/>
            <a:headEnd/>
            <a:tailEnd/>
          </a:ln>
          <a:effectLst>
            <a:outerShdw dist="35921" dir="2700000" algn="ctr" rotWithShape="0">
              <a:schemeClr val="bg2"/>
            </a:outerShdw>
          </a:effectLst>
        </p:spPr>
      </p:pic>
      <p:pic>
        <p:nvPicPr>
          <p:cNvPr id="11" name="Picture 2" descr="F:\PPT Library\Maps\Legends\Main Legend for All Maps.jp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2356" t="3692" r="3341" b="42199"/>
          <a:stretch/>
        </p:blipFill>
        <p:spPr bwMode="auto">
          <a:xfrm>
            <a:off x="5463248" y="5565547"/>
            <a:ext cx="3272667" cy="1063853"/>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Lst>
        </p:spPr>
      </p:pic>
      <p:pic>
        <p:nvPicPr>
          <p:cNvPr id="12"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62000" y="304800"/>
            <a:ext cx="914400" cy="843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647387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20869623">
            <a:off x="589792" y="1962580"/>
            <a:ext cx="2228124" cy="2217941"/>
          </a:xfrm>
          <a:prstGeom prst="rect">
            <a:avLst/>
          </a:prstGeom>
          <a:noFill/>
          <a:ln w="1905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327806">
            <a:off x="300995" y="4500985"/>
            <a:ext cx="2809965" cy="1657879"/>
          </a:xfrm>
          <a:prstGeom prst="rect">
            <a:avLst/>
          </a:prstGeom>
          <a:noFill/>
          <a:ln w="190500">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sp>
        <p:nvSpPr>
          <p:cNvPr id="8" name="Title 5"/>
          <p:cNvSpPr>
            <a:spLocks noGrp="1"/>
          </p:cNvSpPr>
          <p:nvPr>
            <p:ph type="title"/>
          </p:nvPr>
        </p:nvSpPr>
        <p:spPr>
          <a:xfrm>
            <a:off x="1752600" y="228600"/>
            <a:ext cx="5715000" cy="762000"/>
          </a:xfrm>
        </p:spPr>
        <p:txBody>
          <a:bodyPr>
            <a:normAutofit fontScale="90000"/>
          </a:bodyPr>
          <a:lstStyle/>
          <a:p>
            <a:pPr lvl="0"/>
            <a:r>
              <a:rPr lang="en-US" dirty="0" smtClean="0"/>
              <a:t>I-69 Funding Summary</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xmlns="" val="2919970322"/>
              </p:ext>
            </p:extLst>
          </p:nvPr>
        </p:nvGraphicFramePr>
        <p:xfrm>
          <a:off x="3048000" y="1143000"/>
          <a:ext cx="5643849" cy="4375220"/>
        </p:xfrm>
        <a:graphic>
          <a:graphicData uri="http://schemas.openxmlformats.org/drawingml/2006/table">
            <a:tbl>
              <a:tblPr firstRow="1" bandRow="1">
                <a:effectLst/>
                <a:tableStyleId>{5C22544A-7EE6-4342-B048-85BDC9FD1C3A}</a:tableStyleId>
              </a:tblPr>
              <a:tblGrid>
                <a:gridCol w="1881283"/>
                <a:gridCol w="1881283"/>
                <a:gridCol w="1881283"/>
              </a:tblGrid>
              <a:tr h="432609">
                <a:tc>
                  <a:txBody>
                    <a:bodyPr/>
                    <a:lstStyle/>
                    <a:p>
                      <a:pPr algn="ctr"/>
                      <a:r>
                        <a:rPr lang="en-US" dirty="0" smtClean="0">
                          <a:latin typeface="Arial Bold" panose="020B0704020202020204" pitchFamily="34" charset="0"/>
                          <a:cs typeface="Arial Bold" panose="020B0704020202020204" pitchFamily="34" charset="0"/>
                        </a:rPr>
                        <a:t>Status</a:t>
                      </a:r>
                      <a:endParaRPr lang="en-US" dirty="0">
                        <a:latin typeface="Arial Bold" panose="020B0704020202020204" pitchFamily="34" charset="0"/>
                        <a:cs typeface="Arial Bold" panose="020B07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dirty="0" smtClean="0">
                          <a:latin typeface="Arial Bold" panose="020B0704020202020204" pitchFamily="34" charset="0"/>
                          <a:cs typeface="Arial Bold" panose="020B0704020202020204" pitchFamily="34" charset="0"/>
                        </a:rPr>
                        <a:t>Miles</a:t>
                      </a:r>
                      <a:endParaRPr lang="en-US" dirty="0">
                        <a:latin typeface="Arial Bold" panose="020B0704020202020204" pitchFamily="34" charset="0"/>
                        <a:cs typeface="Arial Bold" panose="020B07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dirty="0" smtClean="0">
                          <a:latin typeface="Arial Bold" panose="020B0704020202020204" pitchFamily="34" charset="0"/>
                          <a:cs typeface="Arial Bold" panose="020B0704020202020204" pitchFamily="34" charset="0"/>
                        </a:rPr>
                        <a:t>Total</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Arial Bold" panose="020B0704020202020204" pitchFamily="34" charset="0"/>
                          <a:cs typeface="Arial Bold" panose="020B0704020202020204" pitchFamily="34" charset="0"/>
                        </a:rPr>
                        <a:t>(millions)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714546">
                <a:tc>
                  <a:txBody>
                    <a:bodyPr/>
                    <a:lstStyle/>
                    <a:p>
                      <a:pPr algn="ctr"/>
                      <a:r>
                        <a:rPr lang="en-US" dirty="0" smtClean="0">
                          <a:latin typeface="Arial Bold" panose="020B0704020202020204" pitchFamily="34" charset="0"/>
                          <a:cs typeface="Arial Bold" panose="020B0704020202020204" pitchFamily="34" charset="0"/>
                        </a:rPr>
                        <a:t>Complete</a:t>
                      </a:r>
                      <a:endParaRPr lang="en-US" dirty="0">
                        <a:latin typeface="Arial Bold" panose="020B0704020202020204" pitchFamily="34" charset="0"/>
                        <a:cs typeface="Arial Bold" panose="020B07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algn="r"/>
                      <a:r>
                        <a:rPr lang="en-US" dirty="0" smtClean="0">
                          <a:latin typeface="Arial Bold" panose="020B0704020202020204" pitchFamily="34" charset="0"/>
                          <a:cs typeface="Arial Bold" panose="020B0704020202020204" pitchFamily="34" charset="0"/>
                        </a:rPr>
                        <a:t>29.0</a:t>
                      </a:r>
                      <a:endParaRPr lang="en-US" dirty="0">
                        <a:latin typeface="Arial Bold" panose="020B0704020202020204" pitchFamily="34" charset="0"/>
                        <a:cs typeface="Arial Bold" panose="020B0704020202020204" pitchFamily="34" charset="0"/>
                      </a:endParaRPr>
                    </a:p>
                  </a:txBody>
                  <a:tcPr marR="548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marL="0" algn="r" defTabSz="914400" rtl="0" eaLnBrk="1" latinLnBrk="0" hangingPunct="1"/>
                      <a:r>
                        <a:rPr lang="en-US" sz="1800" kern="1200" dirty="0" smtClean="0">
                          <a:solidFill>
                            <a:schemeClr val="tx1"/>
                          </a:solidFill>
                          <a:latin typeface="Arial Bold" panose="020B0704020202020204" pitchFamily="34" charset="0"/>
                          <a:ea typeface="+mn-ea"/>
                          <a:cs typeface="Arial Bold" panose="020B0704020202020204" pitchFamily="34" charset="0"/>
                        </a:rPr>
                        <a:t>$</a:t>
                      </a:r>
                      <a:r>
                        <a:rPr lang="en-US" sz="1800" kern="1200" baseline="0" dirty="0" smtClean="0">
                          <a:solidFill>
                            <a:schemeClr val="tx1"/>
                          </a:solidFill>
                          <a:latin typeface="Arial Bold" panose="020B0704020202020204" pitchFamily="34" charset="0"/>
                          <a:ea typeface="+mn-ea"/>
                          <a:cs typeface="Arial Bold" panose="020B0704020202020204" pitchFamily="34" charset="0"/>
                        </a:rPr>
                        <a:t>    186</a:t>
                      </a:r>
                      <a:endParaRPr lang="en-US" sz="1800" kern="1200" dirty="0">
                        <a:solidFill>
                          <a:schemeClr val="tx1"/>
                        </a:solidFill>
                        <a:latin typeface="Arial Bold" panose="020B0704020202020204" pitchFamily="34" charset="0"/>
                        <a:ea typeface="+mn-ea"/>
                        <a:cs typeface="Arial Bold" panose="020B0704020202020204" pitchFamily="34" charset="0"/>
                      </a:endParaRPr>
                    </a:p>
                  </a:txBody>
                  <a:tcPr marR="548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r>
              <a:tr h="714546">
                <a:tc>
                  <a:txBody>
                    <a:bodyPr/>
                    <a:lstStyle/>
                    <a:p>
                      <a:pPr algn="ctr"/>
                      <a:r>
                        <a:rPr lang="en-US" dirty="0" smtClean="0">
                          <a:latin typeface="Arial Bold" panose="020B0704020202020204" pitchFamily="34" charset="0"/>
                          <a:cs typeface="Arial Bold" panose="020B0704020202020204" pitchFamily="34" charset="0"/>
                        </a:rPr>
                        <a:t>Under Construction</a:t>
                      </a:r>
                      <a:endParaRPr lang="en-US" dirty="0">
                        <a:latin typeface="Arial Bold" panose="020B0704020202020204" pitchFamily="34" charset="0"/>
                        <a:cs typeface="Arial Bold" panose="020B07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algn="r"/>
                      <a:r>
                        <a:rPr lang="en-US" dirty="0" smtClean="0">
                          <a:latin typeface="Arial Bold" panose="020B0704020202020204" pitchFamily="34" charset="0"/>
                          <a:cs typeface="Arial Bold" panose="020B0704020202020204" pitchFamily="34" charset="0"/>
                        </a:rPr>
                        <a:t>8.5</a:t>
                      </a:r>
                      <a:endParaRPr lang="en-US" dirty="0">
                        <a:latin typeface="Arial Bold" panose="020B0704020202020204" pitchFamily="34" charset="0"/>
                        <a:cs typeface="Arial Bold" panose="020B0704020202020204" pitchFamily="34" charset="0"/>
                      </a:endParaRPr>
                    </a:p>
                  </a:txBody>
                  <a:tcPr marR="548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marL="0" algn="r" defTabSz="914400" rtl="0" eaLnBrk="1" latinLnBrk="0" hangingPunct="1"/>
                      <a:r>
                        <a:rPr lang="en-US" sz="1800" kern="1200" dirty="0" smtClean="0">
                          <a:solidFill>
                            <a:schemeClr val="tx1"/>
                          </a:solidFill>
                          <a:latin typeface="Arial Bold" panose="020B0704020202020204" pitchFamily="34" charset="0"/>
                          <a:ea typeface="+mn-ea"/>
                          <a:cs typeface="Arial Bold" panose="020B0704020202020204" pitchFamily="34" charset="0"/>
                        </a:rPr>
                        <a:t>$      13</a:t>
                      </a:r>
                      <a:endParaRPr lang="en-US" sz="1800" kern="1200" dirty="0">
                        <a:solidFill>
                          <a:schemeClr val="tx1"/>
                        </a:solidFill>
                        <a:latin typeface="Arial Bold" panose="020B0704020202020204" pitchFamily="34" charset="0"/>
                        <a:ea typeface="+mn-ea"/>
                        <a:cs typeface="Arial Bold" panose="020B0704020202020204" pitchFamily="34" charset="0"/>
                      </a:endParaRPr>
                    </a:p>
                  </a:txBody>
                  <a:tcPr marR="548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r>
              <a:tr h="714546">
                <a:tc>
                  <a:txBody>
                    <a:bodyPr/>
                    <a:lstStyle/>
                    <a:p>
                      <a:pPr algn="ctr"/>
                      <a:r>
                        <a:rPr lang="en-US" dirty="0" smtClean="0">
                          <a:latin typeface="Arial Bold" panose="020B0704020202020204" pitchFamily="34" charset="0"/>
                          <a:cs typeface="Arial Bold" panose="020B0704020202020204" pitchFamily="34" charset="0"/>
                        </a:rPr>
                        <a:t>Scheduled</a:t>
                      </a:r>
                      <a:endParaRPr lang="en-US" dirty="0">
                        <a:latin typeface="Arial Bold" panose="020B0704020202020204" pitchFamily="34" charset="0"/>
                        <a:cs typeface="Arial Bold" panose="020B07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algn="r"/>
                      <a:r>
                        <a:rPr lang="en-US" dirty="0" smtClean="0">
                          <a:latin typeface="Arial Bold" panose="020B0704020202020204" pitchFamily="34" charset="0"/>
                          <a:cs typeface="Arial Bold" panose="020B0704020202020204" pitchFamily="34" charset="0"/>
                        </a:rPr>
                        <a:t>11.3</a:t>
                      </a:r>
                      <a:endParaRPr lang="en-US" dirty="0">
                        <a:latin typeface="Arial Bold" panose="020B0704020202020204" pitchFamily="34" charset="0"/>
                        <a:cs typeface="Arial Bold" panose="020B0704020202020204" pitchFamily="34" charset="0"/>
                      </a:endParaRPr>
                    </a:p>
                  </a:txBody>
                  <a:tcPr marR="548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marL="0" algn="r" defTabSz="914400" rtl="0" eaLnBrk="1" latinLnBrk="0" hangingPunct="1"/>
                      <a:r>
                        <a:rPr lang="en-US" sz="1800" kern="1200" dirty="0" smtClean="0">
                          <a:solidFill>
                            <a:schemeClr val="tx1"/>
                          </a:solidFill>
                          <a:latin typeface="Arial Bold" panose="020B0704020202020204" pitchFamily="34" charset="0"/>
                          <a:ea typeface="+mn-ea"/>
                          <a:cs typeface="Arial Bold" panose="020B0704020202020204" pitchFamily="34" charset="0"/>
                        </a:rPr>
                        <a:t>$      61</a:t>
                      </a:r>
                    </a:p>
                  </a:txBody>
                  <a:tcPr marR="548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r>
              <a:tr h="876956">
                <a:tc>
                  <a:txBody>
                    <a:bodyPr/>
                    <a:lstStyle/>
                    <a:p>
                      <a:pPr algn="ctr"/>
                      <a:r>
                        <a:rPr lang="en-US" dirty="0" smtClean="0">
                          <a:latin typeface="Arial Bold" panose="020B0704020202020204" pitchFamily="34" charset="0"/>
                          <a:cs typeface="Arial Bold" panose="020B0704020202020204" pitchFamily="34" charset="0"/>
                        </a:rPr>
                        <a:t>Unfunded</a:t>
                      </a:r>
                      <a:endParaRPr lang="en-US" dirty="0">
                        <a:latin typeface="Arial Bold" panose="020B0704020202020204" pitchFamily="34" charset="0"/>
                        <a:cs typeface="Arial Bold" panose="020B07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algn="r"/>
                      <a:r>
                        <a:rPr lang="en-US" dirty="0" smtClean="0">
                          <a:latin typeface="Arial Bold" panose="020B0704020202020204" pitchFamily="34" charset="0"/>
                          <a:cs typeface="Arial Bold" panose="020B0704020202020204" pitchFamily="34" charset="0"/>
                        </a:rPr>
                        <a:t>135.2</a:t>
                      </a:r>
                      <a:endParaRPr lang="en-US" dirty="0">
                        <a:latin typeface="Arial Bold" panose="020B0704020202020204" pitchFamily="34" charset="0"/>
                        <a:cs typeface="Arial Bold" panose="020B0704020202020204" pitchFamily="34" charset="0"/>
                      </a:endParaRPr>
                    </a:p>
                  </a:txBody>
                  <a:tcPr marR="548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marL="0" algn="r" defTabSz="914400" rtl="0" eaLnBrk="1" latinLnBrk="0" hangingPunct="1"/>
                      <a:r>
                        <a:rPr lang="en-US" sz="1800" kern="1200" dirty="0" smtClean="0">
                          <a:solidFill>
                            <a:schemeClr val="tx1"/>
                          </a:solidFill>
                          <a:latin typeface="Arial Bold" panose="020B0704020202020204" pitchFamily="34" charset="0"/>
                          <a:ea typeface="+mn-ea"/>
                          <a:cs typeface="Arial Bold" panose="020B0704020202020204" pitchFamily="34" charset="0"/>
                        </a:rPr>
                        <a:t>$ 2,772</a:t>
                      </a:r>
                      <a:endParaRPr lang="en-US" sz="1800" kern="1200" dirty="0">
                        <a:solidFill>
                          <a:schemeClr val="tx1"/>
                        </a:solidFill>
                        <a:latin typeface="Arial Bold" panose="020B0704020202020204" pitchFamily="34" charset="0"/>
                        <a:ea typeface="+mn-ea"/>
                        <a:cs typeface="Arial Bold" panose="020B0704020202020204" pitchFamily="34" charset="0"/>
                      </a:endParaRPr>
                    </a:p>
                  </a:txBody>
                  <a:tcPr marR="548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r>
              <a:tr h="714546">
                <a:tc>
                  <a:txBody>
                    <a:bodyPr/>
                    <a:lstStyle/>
                    <a:p>
                      <a:pPr algn="ctr"/>
                      <a:r>
                        <a:rPr lang="en-US" dirty="0" smtClean="0">
                          <a:solidFill>
                            <a:schemeClr val="bg1"/>
                          </a:solidFill>
                          <a:latin typeface="Arial Bold" panose="020B0704020202020204" pitchFamily="34" charset="0"/>
                          <a:cs typeface="Arial Bold" panose="020B0704020202020204" pitchFamily="34" charset="0"/>
                        </a:rPr>
                        <a:t>Totals</a:t>
                      </a:r>
                      <a:endParaRPr lang="en-US" dirty="0">
                        <a:solidFill>
                          <a:schemeClr val="bg1"/>
                        </a:solidFill>
                        <a:latin typeface="Arial Bold" panose="020B0704020202020204" pitchFamily="34" charset="0"/>
                        <a:cs typeface="Arial Bold" panose="020B07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r>
                        <a:rPr lang="en-US" dirty="0" smtClean="0">
                          <a:solidFill>
                            <a:schemeClr val="bg1"/>
                          </a:solidFill>
                          <a:latin typeface="Arial Bold" panose="020B0704020202020204" pitchFamily="34" charset="0"/>
                          <a:cs typeface="Arial Bold" panose="020B0704020202020204" pitchFamily="34" charset="0"/>
                        </a:rPr>
                        <a:t>184.0</a:t>
                      </a:r>
                      <a:endParaRPr lang="en-US" dirty="0">
                        <a:solidFill>
                          <a:schemeClr val="bg1"/>
                        </a:solidFill>
                        <a:latin typeface="Arial Bold" panose="020B0704020202020204" pitchFamily="34" charset="0"/>
                        <a:cs typeface="Arial Bold" panose="020B0704020202020204" pitchFamily="34" charset="0"/>
                      </a:endParaRPr>
                    </a:p>
                  </a:txBody>
                  <a:tcPr marR="548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r" defTabSz="914400" rtl="0" eaLnBrk="1" latinLnBrk="0" hangingPunct="1"/>
                      <a:r>
                        <a:rPr lang="en-US" sz="1800" kern="1200" dirty="0" smtClean="0">
                          <a:solidFill>
                            <a:schemeClr val="bg1"/>
                          </a:solidFill>
                          <a:latin typeface="Arial Bold" panose="020B0704020202020204" pitchFamily="34" charset="0"/>
                          <a:ea typeface="+mn-ea"/>
                          <a:cs typeface="Arial Bold" panose="020B0704020202020204" pitchFamily="34" charset="0"/>
                        </a:rPr>
                        <a:t>$ 3,032</a:t>
                      </a:r>
                      <a:endParaRPr lang="en-US" sz="1800" kern="1200" dirty="0">
                        <a:solidFill>
                          <a:schemeClr val="bg1"/>
                        </a:solidFill>
                        <a:latin typeface="Arial Bold" panose="020B0704020202020204" pitchFamily="34" charset="0"/>
                        <a:ea typeface="+mn-ea"/>
                        <a:cs typeface="Arial Bold" panose="020B0704020202020204" pitchFamily="34" charset="0"/>
                      </a:endParaRPr>
                    </a:p>
                  </a:txBody>
                  <a:tcPr marR="548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pic>
        <p:nvPicPr>
          <p:cNvPr id="1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5800" y="304800"/>
            <a:ext cx="914400" cy="843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419312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0700" y="3559175"/>
            <a:ext cx="7543800" cy="1470025"/>
          </a:xfrm>
        </p:spPr>
        <p:txBody>
          <a:bodyPr>
            <a:normAutofit/>
          </a:bodyPr>
          <a:lstStyle/>
          <a:p>
            <a:pPr algn="ctr"/>
            <a:r>
              <a:rPr lang="en-US" sz="6600" dirty="0" smtClean="0"/>
              <a:t>Mississippi</a:t>
            </a:r>
            <a:br>
              <a:rPr lang="en-US" sz="6600" dirty="0" smtClean="0"/>
            </a:br>
            <a:endParaRPr lang="en-US" sz="6600" dirty="0"/>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22</a:t>
            </a:fld>
            <a:endParaRPr lang="en-US" dirty="0"/>
          </a:p>
        </p:txBody>
      </p:sp>
      <p:pic>
        <p:nvPicPr>
          <p:cNvPr id="11" name="Picture 10" descr="i69 logo plain-01.png"/>
          <p:cNvPicPr>
            <a:picLocks noChangeAspect="1"/>
          </p:cNvPicPr>
          <p:nvPr/>
        </p:nvPicPr>
        <p:blipFill>
          <a:blip r:embed="rId2" cstate="print"/>
          <a:stretch>
            <a:fillRect/>
          </a:stretch>
        </p:blipFill>
        <p:spPr>
          <a:xfrm>
            <a:off x="3428841" y="990600"/>
            <a:ext cx="2286318" cy="20574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23</a:t>
            </a:fld>
            <a:endParaRPr lang="en-US" dirty="0"/>
          </a:p>
        </p:txBody>
      </p:sp>
      <p:sp>
        <p:nvSpPr>
          <p:cNvPr id="5" name="Text Placeholder 8"/>
          <p:cNvSpPr txBox="1">
            <a:spLocks/>
          </p:cNvSpPr>
          <p:nvPr/>
        </p:nvSpPr>
        <p:spPr>
          <a:xfrm>
            <a:off x="457200" y="1435100"/>
            <a:ext cx="3008313" cy="46910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
                <a:schemeClr val="accent4">
                  <a:lumMod val="75000"/>
                </a:schemeClr>
              </a:buClr>
              <a:buSzPct val="130000"/>
              <a:buFont typeface="Wingdings" pitchFamily="2" charset="2"/>
              <a:buChar char="§"/>
              <a:tabLst/>
              <a:defRPr/>
            </a:pPr>
            <a:r>
              <a:rPr kumimoji="0" lang="en-US" sz="28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endParaRPr kumimoji="0" lang="en-US" sz="28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grpSp>
        <p:nvGrpSpPr>
          <p:cNvPr id="6" name="Group 5"/>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172301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879592"/>
              <a:ext cx="9144000" cy="978408"/>
            </a:xfrm>
            <a:prstGeom prst="rect">
              <a:avLst/>
            </a:prstGeom>
          </p:spPr>
        </p:pic>
      </p:grpSp>
      <p:grpSp>
        <p:nvGrpSpPr>
          <p:cNvPr id="9" name="Group 8"/>
          <p:cNvGrpSpPr/>
          <p:nvPr/>
        </p:nvGrpSpPr>
        <p:grpSpPr>
          <a:xfrm>
            <a:off x="303910" y="5874099"/>
            <a:ext cx="1143890" cy="954163"/>
            <a:chOff x="303910" y="5874099"/>
            <a:chExt cx="1143890" cy="954163"/>
          </a:xfrm>
        </p:grpSpPr>
        <p:pic>
          <p:nvPicPr>
            <p:cNvPr id="1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9074" y="5943599"/>
              <a:ext cx="958726" cy="88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3910" y="5874099"/>
              <a:ext cx="401637"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2" name="Picture 11"/>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b="25360"/>
          <a:stretch/>
        </p:blipFill>
        <p:spPr bwMode="auto">
          <a:xfrm>
            <a:off x="1800398" y="6159303"/>
            <a:ext cx="2086271" cy="6986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r="19239" b="50211"/>
          <a:stretch/>
        </p:blipFill>
        <p:spPr bwMode="auto">
          <a:xfrm>
            <a:off x="2816076" y="0"/>
            <a:ext cx="6327924"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r="16499"/>
          <a:stretch/>
        </p:blipFill>
        <p:spPr bwMode="auto">
          <a:xfrm>
            <a:off x="1803668" y="5874099"/>
            <a:ext cx="1288462" cy="485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Text Placeholder 8"/>
          <p:cNvSpPr txBox="1">
            <a:spLocks/>
          </p:cNvSpPr>
          <p:nvPr/>
        </p:nvSpPr>
        <p:spPr>
          <a:xfrm>
            <a:off x="608710" y="1740408"/>
            <a:ext cx="2667890" cy="397459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smtClean="0">
                <a:solidFill>
                  <a:schemeClr val="tx2">
                    <a:lumMod val="75000"/>
                  </a:schemeClr>
                </a:solidFill>
              </a:rPr>
              <a:t>Completed &amp;</a:t>
            </a:r>
            <a:br>
              <a:rPr lang="en-US" sz="2000" dirty="0" smtClean="0">
                <a:solidFill>
                  <a:schemeClr val="tx2">
                    <a:lumMod val="75000"/>
                  </a:schemeClr>
                </a:solidFill>
              </a:rPr>
            </a:br>
            <a:r>
              <a:rPr lang="en-US" sz="2000" dirty="0" smtClean="0">
                <a:solidFill>
                  <a:schemeClr val="tx2">
                    <a:lumMod val="75000"/>
                  </a:schemeClr>
                </a:solidFill>
              </a:rPr>
              <a:t>Open to Traffic</a:t>
            </a:r>
            <a:br>
              <a:rPr lang="en-US" sz="2000" dirty="0" smtClean="0">
                <a:solidFill>
                  <a:schemeClr val="tx2">
                    <a:lumMod val="75000"/>
                  </a:schemeClr>
                </a:solidFill>
              </a:rPr>
            </a:br>
            <a:endParaRPr lang="en-US" sz="2000" dirty="0">
              <a:solidFill>
                <a:schemeClr val="tx2">
                  <a:lumMod val="75000"/>
                </a:schemeClr>
              </a:solidFill>
            </a:endParaRPr>
          </a:p>
          <a:p>
            <a:r>
              <a:rPr lang="en-US" sz="2000" dirty="0" smtClean="0">
                <a:solidFill>
                  <a:schemeClr val="tx2">
                    <a:lumMod val="75000"/>
                  </a:schemeClr>
                </a:solidFill>
              </a:rPr>
              <a:t>Under</a:t>
            </a:r>
            <a:br>
              <a:rPr lang="en-US" sz="2000" dirty="0" smtClean="0">
                <a:solidFill>
                  <a:schemeClr val="tx2">
                    <a:lumMod val="75000"/>
                  </a:schemeClr>
                </a:solidFill>
              </a:rPr>
            </a:br>
            <a:r>
              <a:rPr lang="en-US" sz="2000" dirty="0" smtClean="0">
                <a:solidFill>
                  <a:schemeClr val="tx2">
                    <a:lumMod val="75000"/>
                  </a:schemeClr>
                </a:solidFill>
              </a:rPr>
              <a:t>Construction</a:t>
            </a:r>
            <a:br>
              <a:rPr lang="en-US" sz="2000" dirty="0" smtClean="0">
                <a:solidFill>
                  <a:schemeClr val="tx2">
                    <a:lumMod val="75000"/>
                  </a:schemeClr>
                </a:solidFill>
              </a:rPr>
            </a:br>
            <a:endParaRPr lang="en-US" sz="2000" dirty="0" smtClean="0">
              <a:solidFill>
                <a:schemeClr val="tx2">
                  <a:lumMod val="75000"/>
                </a:schemeClr>
              </a:solidFill>
            </a:endParaRPr>
          </a:p>
          <a:p>
            <a:r>
              <a:rPr lang="en-US" sz="2000" dirty="0" smtClean="0">
                <a:solidFill>
                  <a:schemeClr val="tx2">
                    <a:lumMod val="75000"/>
                  </a:schemeClr>
                </a:solidFill>
              </a:rPr>
              <a:t>Unfunded</a:t>
            </a:r>
            <a:br>
              <a:rPr lang="en-US" sz="2000" dirty="0" smtClean="0">
                <a:solidFill>
                  <a:schemeClr val="tx2">
                    <a:lumMod val="75000"/>
                  </a:schemeClr>
                </a:solidFill>
              </a:rPr>
            </a:br>
            <a:r>
              <a:rPr lang="en-US" sz="2000" dirty="0" smtClean="0">
                <a:solidFill>
                  <a:schemeClr val="tx2">
                    <a:lumMod val="75000"/>
                  </a:schemeClr>
                </a:solidFill>
              </a:rPr>
              <a:t>Portions</a:t>
            </a:r>
            <a:br>
              <a:rPr lang="en-US" sz="2000" dirty="0" smtClean="0">
                <a:solidFill>
                  <a:schemeClr val="tx2">
                    <a:lumMod val="75000"/>
                  </a:schemeClr>
                </a:solidFill>
              </a:rPr>
            </a:br>
            <a:endParaRPr lang="en-US" sz="2000" dirty="0" smtClean="0">
              <a:solidFill>
                <a:schemeClr val="tx2">
                  <a:lumMod val="75000"/>
                </a:schemeClr>
              </a:solidFill>
            </a:endParaRPr>
          </a:p>
          <a:p>
            <a:r>
              <a:rPr lang="en-US" sz="2000" dirty="0">
                <a:solidFill>
                  <a:schemeClr val="tx2">
                    <a:lumMod val="75000"/>
                  </a:schemeClr>
                </a:solidFill>
              </a:rPr>
              <a:t>AHTD </a:t>
            </a:r>
            <a:r>
              <a:rPr lang="en-US" sz="2000" dirty="0" smtClean="0">
                <a:solidFill>
                  <a:schemeClr val="tx2">
                    <a:lumMod val="75000"/>
                  </a:schemeClr>
                </a:solidFill>
              </a:rPr>
              <a:t>Portion</a:t>
            </a:r>
            <a:br>
              <a:rPr lang="en-US" sz="2000" dirty="0" smtClean="0">
                <a:solidFill>
                  <a:schemeClr val="tx2">
                    <a:lumMod val="75000"/>
                  </a:schemeClr>
                </a:solidFill>
              </a:rPr>
            </a:br>
            <a:endParaRPr lang="en-US" sz="2000" dirty="0" smtClean="0">
              <a:solidFill>
                <a:schemeClr val="tx2">
                  <a:lumMod val="75000"/>
                </a:schemeClr>
              </a:solidFill>
            </a:endParaRPr>
          </a:p>
          <a:p>
            <a:r>
              <a:rPr lang="en-US" sz="2000" dirty="0" smtClean="0">
                <a:solidFill>
                  <a:schemeClr val="tx2">
                    <a:lumMod val="75000"/>
                  </a:schemeClr>
                </a:solidFill>
              </a:rPr>
              <a:t>SIU Limits</a:t>
            </a:r>
          </a:p>
          <a:p>
            <a:endParaRPr lang="en-US" sz="2400" dirty="0"/>
          </a:p>
          <a:p>
            <a:endParaRPr lang="en-US" sz="2400" dirty="0"/>
          </a:p>
        </p:txBody>
      </p:sp>
      <p:cxnSp>
        <p:nvCxnSpPr>
          <p:cNvPr id="16" name="Straight Connector 15"/>
          <p:cNvCxnSpPr/>
          <p:nvPr/>
        </p:nvCxnSpPr>
        <p:spPr>
          <a:xfrm>
            <a:off x="304800" y="1931109"/>
            <a:ext cx="533400" cy="0"/>
          </a:xfrm>
          <a:prstGeom prst="line">
            <a:avLst/>
          </a:prstGeom>
          <a:ln w="76200">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4800" y="2895600"/>
            <a:ext cx="533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4800" y="3882948"/>
            <a:ext cx="5334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23862" y="5406385"/>
            <a:ext cx="227710" cy="228600"/>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5715000" y="3555230"/>
            <a:ext cx="1038054" cy="430887"/>
          </a:xfrm>
          <a:prstGeom prst="rect">
            <a:avLst/>
          </a:prstGeom>
          <a:noFill/>
        </p:spPr>
        <p:txBody>
          <a:bodyPr wrap="square" rtlCol="0">
            <a:spAutoFit/>
          </a:bodyPr>
          <a:lstStyle/>
          <a:p>
            <a:r>
              <a:rPr lang="en-US" sz="2200" b="1" dirty="0" smtClean="0">
                <a:ln w="12700">
                  <a:solidFill>
                    <a:schemeClr val="bg1"/>
                  </a:solidFill>
                </a:ln>
                <a:effectLst>
                  <a:glow rad="228600">
                    <a:schemeClr val="accent6">
                      <a:satMod val="175000"/>
                      <a:alpha val="40000"/>
                    </a:schemeClr>
                  </a:glow>
                </a:effectLst>
              </a:rPr>
              <a:t>SIU 11</a:t>
            </a:r>
            <a:endParaRPr lang="en-US" sz="2200" b="1" dirty="0">
              <a:ln w="12700">
                <a:solidFill>
                  <a:schemeClr val="bg1"/>
                </a:solidFill>
              </a:ln>
              <a:effectLst>
                <a:glow rad="228600">
                  <a:schemeClr val="accent6">
                    <a:satMod val="175000"/>
                    <a:alpha val="40000"/>
                  </a:schemeClr>
                </a:glow>
              </a:effectLst>
            </a:endParaRPr>
          </a:p>
        </p:txBody>
      </p:sp>
      <p:sp>
        <p:nvSpPr>
          <p:cNvPr id="21" name="TextBox 20"/>
          <p:cNvSpPr txBox="1"/>
          <p:nvPr/>
        </p:nvSpPr>
        <p:spPr>
          <a:xfrm>
            <a:off x="6629400" y="331113"/>
            <a:ext cx="1066800" cy="430887"/>
          </a:xfrm>
          <a:prstGeom prst="rect">
            <a:avLst/>
          </a:prstGeom>
          <a:noFill/>
        </p:spPr>
        <p:txBody>
          <a:bodyPr wrap="square" rtlCol="0">
            <a:spAutoFit/>
          </a:bodyPr>
          <a:lstStyle/>
          <a:p>
            <a:r>
              <a:rPr lang="en-US" sz="2200" b="1" dirty="0" smtClean="0">
                <a:ln w="12700">
                  <a:solidFill>
                    <a:schemeClr val="bg1"/>
                  </a:solidFill>
                </a:ln>
                <a:effectLst>
                  <a:glow rad="228600">
                    <a:schemeClr val="accent6">
                      <a:satMod val="175000"/>
                      <a:alpha val="40000"/>
                    </a:schemeClr>
                  </a:glow>
                </a:effectLst>
              </a:rPr>
              <a:t>SIU 10</a:t>
            </a:r>
            <a:endParaRPr lang="en-US" sz="2200" b="1" dirty="0">
              <a:ln w="12700">
                <a:solidFill>
                  <a:schemeClr val="bg1"/>
                </a:solidFill>
              </a:ln>
              <a:effectLst>
                <a:glow rad="228600">
                  <a:schemeClr val="accent6">
                    <a:satMod val="175000"/>
                    <a:alpha val="40000"/>
                  </a:schemeClr>
                </a:glow>
              </a:effectLst>
            </a:endParaRPr>
          </a:p>
        </p:txBody>
      </p:sp>
      <p:sp>
        <p:nvSpPr>
          <p:cNvPr id="22" name="TextBox 21"/>
          <p:cNvSpPr txBox="1"/>
          <p:nvPr/>
        </p:nvSpPr>
        <p:spPr>
          <a:xfrm>
            <a:off x="7848600" y="76200"/>
            <a:ext cx="914400" cy="430887"/>
          </a:xfrm>
          <a:prstGeom prst="rect">
            <a:avLst/>
          </a:prstGeom>
          <a:noFill/>
        </p:spPr>
        <p:txBody>
          <a:bodyPr wrap="square" rtlCol="0">
            <a:spAutoFit/>
          </a:bodyPr>
          <a:lstStyle/>
          <a:p>
            <a:r>
              <a:rPr lang="en-US" sz="2200" b="1" dirty="0" smtClean="0">
                <a:ln w="12700">
                  <a:solidFill>
                    <a:schemeClr val="bg1"/>
                  </a:solidFill>
                </a:ln>
                <a:effectLst>
                  <a:glow rad="228600">
                    <a:schemeClr val="accent6">
                      <a:satMod val="175000"/>
                      <a:alpha val="40000"/>
                    </a:schemeClr>
                  </a:glow>
                </a:effectLst>
              </a:rPr>
              <a:t>SIU 9</a:t>
            </a:r>
            <a:endParaRPr lang="en-US" sz="2200" b="1" dirty="0">
              <a:ln w="12700">
                <a:solidFill>
                  <a:schemeClr val="bg1"/>
                </a:solidFill>
              </a:ln>
              <a:effectLst>
                <a:glow rad="228600">
                  <a:schemeClr val="accent6">
                    <a:satMod val="175000"/>
                    <a:alpha val="40000"/>
                  </a:schemeClr>
                </a:glow>
              </a:effectLst>
            </a:endParaRPr>
          </a:p>
        </p:txBody>
      </p:sp>
      <p:pic>
        <p:nvPicPr>
          <p:cNvPr id="23"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323568" y="6505779"/>
            <a:ext cx="1013495" cy="1552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 name="TextBox 23"/>
          <p:cNvSpPr txBox="1"/>
          <p:nvPr/>
        </p:nvSpPr>
        <p:spPr>
          <a:xfrm>
            <a:off x="6248400" y="4800600"/>
            <a:ext cx="2743200" cy="1200329"/>
          </a:xfrm>
          <a:prstGeom prst="rect">
            <a:avLst/>
          </a:prstGeom>
          <a:noFill/>
        </p:spPr>
        <p:txBody>
          <a:bodyPr wrap="square" rtlCol="0">
            <a:spAutoFit/>
          </a:bodyPr>
          <a:lstStyle/>
          <a:p>
            <a:pPr algn="ctr"/>
            <a:r>
              <a:rPr lang="en-US" sz="3600" b="1" dirty="0" smtClean="0">
                <a:ln w="22225">
                  <a:solidFill>
                    <a:schemeClr val="bg1"/>
                  </a:solidFill>
                </a:ln>
                <a:effectLst>
                  <a:glow rad="228600">
                    <a:schemeClr val="accent6">
                      <a:satMod val="175000"/>
                      <a:alpha val="40000"/>
                    </a:schemeClr>
                  </a:glow>
                </a:effectLst>
              </a:rPr>
              <a:t>I-69 in Mississippi</a:t>
            </a:r>
            <a:endParaRPr lang="en-US" sz="3600" b="1" dirty="0">
              <a:ln w="22225">
                <a:solidFill>
                  <a:schemeClr val="bg1"/>
                </a:solidFill>
              </a:ln>
              <a:effectLst>
                <a:glow rad="228600">
                  <a:schemeClr val="accent6">
                    <a:satMod val="175000"/>
                    <a:alpha val="40000"/>
                  </a:schemeClr>
                </a:glow>
              </a:effectLst>
            </a:endParaRPr>
          </a:p>
        </p:txBody>
      </p:sp>
      <p:cxnSp>
        <p:nvCxnSpPr>
          <p:cNvPr id="25" name="Straight Connector 24"/>
          <p:cNvCxnSpPr/>
          <p:nvPr/>
        </p:nvCxnSpPr>
        <p:spPr>
          <a:xfrm>
            <a:off x="304800" y="4864285"/>
            <a:ext cx="5334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951607" y="720016"/>
            <a:ext cx="5724228" cy="6112490"/>
            <a:chOff x="2123058" y="1195432"/>
            <a:chExt cx="5454198" cy="5637074"/>
          </a:xfrm>
        </p:grpSpPr>
        <p:sp>
          <p:nvSpPr>
            <p:cNvPr id="27" name="Oval 26"/>
            <p:cNvSpPr>
              <a:spLocks noChangeAspect="1"/>
            </p:cNvSpPr>
            <p:nvPr/>
          </p:nvSpPr>
          <p:spPr>
            <a:xfrm>
              <a:off x="6615710" y="1262544"/>
              <a:ext cx="164592" cy="164592"/>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a:spLocks noChangeAspect="1"/>
            </p:cNvSpPr>
            <p:nvPr/>
          </p:nvSpPr>
          <p:spPr>
            <a:xfrm>
              <a:off x="7412664" y="1195432"/>
              <a:ext cx="164592" cy="164592"/>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4"/>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t="1416" r="40963"/>
            <a:stretch/>
          </p:blipFill>
          <p:spPr bwMode="auto">
            <a:xfrm>
              <a:off x="2123058" y="6260068"/>
              <a:ext cx="1188339" cy="572438"/>
            </a:xfrm>
            <a:prstGeom prst="rect">
              <a:avLst/>
            </a:prstGeom>
            <a:noFill/>
            <a:ln w="50800" cmpd="dbl">
              <a:noFill/>
              <a:miter lim="800000"/>
              <a:headEnd/>
              <a:tailEnd/>
            </a:ln>
            <a:extLst>
              <a:ext uri="{909E8E84-426E-40DD-AFC4-6F175D3DCCD1}">
                <a14:hiddenFill xmlns:a14="http://schemas.microsoft.com/office/drawing/2010/main" xmlns="">
                  <a:solidFill>
                    <a:schemeClr val="accent1"/>
                  </a:solidFill>
                </a14:hiddenFill>
              </a:ext>
            </a:extLst>
          </p:spPr>
        </p:pic>
        <p:sp>
          <p:nvSpPr>
            <p:cNvPr id="30" name="Oval 29"/>
            <p:cNvSpPr>
              <a:spLocks noChangeAspect="1"/>
            </p:cNvSpPr>
            <p:nvPr/>
          </p:nvSpPr>
          <p:spPr>
            <a:xfrm>
              <a:off x="3209779" y="6463718"/>
              <a:ext cx="164592" cy="164592"/>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a:spLocks noChangeAspect="1"/>
            </p:cNvSpPr>
            <p:nvPr/>
          </p:nvSpPr>
          <p:spPr>
            <a:xfrm>
              <a:off x="2278601" y="6497274"/>
              <a:ext cx="164592" cy="164592"/>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2369071" y="6153284"/>
              <a:ext cx="914400" cy="397374"/>
            </a:xfrm>
            <a:prstGeom prst="rect">
              <a:avLst/>
            </a:prstGeom>
            <a:noFill/>
          </p:spPr>
          <p:txBody>
            <a:bodyPr wrap="square" rtlCol="0">
              <a:spAutoFit/>
            </a:bodyPr>
            <a:lstStyle/>
            <a:p>
              <a:r>
                <a:rPr lang="en-US" sz="2200" b="1" dirty="0" smtClean="0">
                  <a:ln w="12700">
                    <a:solidFill>
                      <a:schemeClr val="bg1"/>
                    </a:solidFill>
                  </a:ln>
                  <a:effectLst>
                    <a:glow rad="228600">
                      <a:schemeClr val="accent6">
                        <a:satMod val="175000"/>
                        <a:alpha val="40000"/>
                      </a:schemeClr>
                    </a:glow>
                  </a:effectLst>
                </a:rPr>
                <a:t>SIU 12</a:t>
              </a:r>
              <a:endParaRPr lang="en-US" sz="2200" b="1" dirty="0">
                <a:ln w="12700">
                  <a:solidFill>
                    <a:schemeClr val="bg1"/>
                  </a:solidFill>
                </a:ln>
                <a:effectLst>
                  <a:glow rad="228600">
                    <a:schemeClr val="accent6">
                      <a:satMod val="175000"/>
                      <a:alpha val="40000"/>
                    </a:schemeClr>
                  </a:glow>
                </a:effectLst>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24</a:t>
            </a:fld>
            <a:endParaRPr lang="en-US" dirty="0"/>
          </a:p>
        </p:txBody>
      </p:sp>
      <p:pic>
        <p:nvPicPr>
          <p:cNvPr id="5" name="Picture 2" descr="C:\Users\rcwallace\AppData\Local\Microsoft\Windows\Temporary Internet Files\Content.IE5\AM09IBYG\work-in-progress-iconfull[1].jpg"/>
          <p:cNvPicPr>
            <a:picLocks noChangeAspect="1" noChangeArrowheads="1"/>
          </p:cNvPicPr>
          <p:nvPr/>
        </p:nvPicPr>
        <p:blipFill rotWithShape="1">
          <a:blip r:embed="rId2" cstate="print">
            <a:lum bright="70000" contrast="-70000"/>
            <a:extLst>
              <a:ext uri="{BEBA8EAE-BF5A-486C-A8C5-ECC9F3942E4B}">
                <a14:imgProps xmlns:a14="http://schemas.microsoft.com/office/drawing/2010/main" xmlns="">
                  <a14:imgLayer r:embed="rId4">
                    <a14:imgEffect>
                      <a14:colorTemperature colorTemp="8500"/>
                    </a14:imgEffect>
                    <a14:imgEffect>
                      <a14:saturation sat="120000"/>
                    </a14:imgEffect>
                  </a14:imgLayer>
                </a14:imgProps>
              </a:ext>
              <a:ext uri="{28A0092B-C50C-407E-A947-70E740481C1C}">
                <a14:useLocalDpi xmlns:a14="http://schemas.microsoft.com/office/drawing/2010/main" xmlns="" val="0"/>
              </a:ext>
            </a:extLst>
          </a:blip>
          <a:srcRect t="9200" b="8301"/>
          <a:stretch/>
        </p:blipFill>
        <p:spPr bwMode="auto">
          <a:xfrm>
            <a:off x="1981200" y="1981200"/>
            <a:ext cx="5429250" cy="358325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5"/>
          <p:cNvGrpSpPr/>
          <p:nvPr/>
        </p:nvGrpSpPr>
        <p:grpSpPr>
          <a:xfrm>
            <a:off x="0" y="0"/>
            <a:ext cx="9144000" cy="6858000"/>
            <a:chOff x="0" y="0"/>
            <a:chExt cx="9144000" cy="6858000"/>
          </a:xfrm>
        </p:grpSpPr>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172301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5879592"/>
              <a:ext cx="9144000" cy="978408"/>
            </a:xfrm>
            <a:prstGeom prst="rect">
              <a:avLst/>
            </a:prstGeom>
          </p:spPr>
        </p:pic>
      </p:grpSp>
      <p:grpSp>
        <p:nvGrpSpPr>
          <p:cNvPr id="9" name="Group 8"/>
          <p:cNvGrpSpPr/>
          <p:nvPr/>
        </p:nvGrpSpPr>
        <p:grpSpPr>
          <a:xfrm>
            <a:off x="303910" y="5874099"/>
            <a:ext cx="1143890" cy="954163"/>
            <a:chOff x="303910" y="5874099"/>
            <a:chExt cx="1143890" cy="954163"/>
          </a:xfrm>
        </p:grpSpPr>
        <p:pic>
          <p:nvPicPr>
            <p:cNvPr id="10"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89074" y="5943599"/>
              <a:ext cx="958726" cy="88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03910" y="5874099"/>
              <a:ext cx="401637"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aphicFrame>
        <p:nvGraphicFramePr>
          <p:cNvPr id="12" name="Table 11"/>
          <p:cNvGraphicFramePr>
            <a:graphicFrameLocks noGrp="1"/>
          </p:cNvGraphicFramePr>
          <p:nvPr>
            <p:extLst>
              <p:ext uri="{D42A27DB-BD31-4B8C-83A1-F6EECF244321}">
                <p14:modId xmlns:p14="http://schemas.microsoft.com/office/powerpoint/2010/main" xmlns="" val="240349168"/>
              </p:ext>
            </p:extLst>
          </p:nvPr>
        </p:nvGraphicFramePr>
        <p:xfrm>
          <a:off x="705547" y="2057400"/>
          <a:ext cx="7772400" cy="3429000"/>
        </p:xfrm>
        <a:graphic>
          <a:graphicData uri="http://schemas.openxmlformats.org/drawingml/2006/table">
            <a:tbl>
              <a:tblPr firstRow="1" bandRow="1">
                <a:tableStyleId>{5C22544A-7EE6-4342-B048-85BDC9FD1C3A}</a:tableStyleId>
              </a:tblPr>
              <a:tblGrid>
                <a:gridCol w="2590800"/>
                <a:gridCol w="2590800"/>
                <a:gridCol w="2590800"/>
              </a:tblGrid>
              <a:tr h="685800">
                <a:tc>
                  <a:txBody>
                    <a:bodyPr/>
                    <a:lstStyle/>
                    <a:p>
                      <a:pPr algn="ctr"/>
                      <a:r>
                        <a:rPr lang="en-US" dirty="0" smtClean="0"/>
                        <a:t>Status</a:t>
                      </a:r>
                      <a:endParaRPr lang="en-US" dirty="0"/>
                    </a:p>
                  </a:txBody>
                  <a:tcPr anchor="ctr" anchorCtr="1">
                    <a:solidFill>
                      <a:schemeClr val="accent3">
                        <a:lumMod val="75000"/>
                      </a:schemeClr>
                    </a:solidFill>
                  </a:tcPr>
                </a:tc>
                <a:tc>
                  <a:txBody>
                    <a:bodyPr/>
                    <a:lstStyle/>
                    <a:p>
                      <a:pPr algn="ctr"/>
                      <a:r>
                        <a:rPr lang="en-US" dirty="0" smtClean="0"/>
                        <a:t>Miles</a:t>
                      </a:r>
                      <a:endParaRPr lang="en-US" dirty="0"/>
                    </a:p>
                  </a:txBody>
                  <a:tcPr anchor="ctr" anchorCtr="1">
                    <a:solidFill>
                      <a:schemeClr val="accent3">
                        <a:lumMod val="75000"/>
                      </a:schemeClr>
                    </a:solidFill>
                  </a:tcPr>
                </a:tc>
                <a:tc>
                  <a:txBody>
                    <a:bodyPr/>
                    <a:lstStyle/>
                    <a:p>
                      <a:pPr algn="ctr"/>
                      <a:r>
                        <a:rPr lang="en-US" dirty="0" smtClean="0"/>
                        <a:t>Total (in millions)</a:t>
                      </a:r>
                      <a:endParaRPr lang="en-US" dirty="0"/>
                    </a:p>
                  </a:txBody>
                  <a:tcPr anchor="ctr" anchorCtr="1">
                    <a:solidFill>
                      <a:schemeClr val="accent3">
                        <a:lumMod val="75000"/>
                      </a:schemeClr>
                    </a:solidFill>
                  </a:tcPr>
                </a:tc>
              </a:tr>
              <a:tr h="685800">
                <a:tc>
                  <a:txBody>
                    <a:bodyPr/>
                    <a:lstStyle/>
                    <a:p>
                      <a:pPr algn="ctr"/>
                      <a:r>
                        <a:rPr lang="en-US" dirty="0" smtClean="0">
                          <a:solidFill>
                            <a:schemeClr val="bg1"/>
                          </a:solidFill>
                        </a:rPr>
                        <a:t>Completed</a:t>
                      </a:r>
                      <a:endParaRPr lang="en-US" dirty="0">
                        <a:solidFill>
                          <a:schemeClr val="bg1"/>
                        </a:solidFill>
                      </a:endParaRPr>
                    </a:p>
                  </a:txBody>
                  <a:tcPr anchor="ctr" anchorCtr="1">
                    <a:solidFill>
                      <a:schemeClr val="accent3">
                        <a:lumMod val="75000"/>
                      </a:schemeClr>
                    </a:solidFill>
                  </a:tcPr>
                </a:tc>
                <a:tc>
                  <a:txBody>
                    <a:bodyPr/>
                    <a:lstStyle/>
                    <a:p>
                      <a:pPr algn="ctr"/>
                      <a:r>
                        <a:rPr lang="en-US" dirty="0" smtClean="0">
                          <a:solidFill>
                            <a:schemeClr val="bg1"/>
                          </a:solidFill>
                        </a:rPr>
                        <a:t>39</a:t>
                      </a:r>
                      <a:endParaRPr lang="en-US" dirty="0">
                        <a:solidFill>
                          <a:schemeClr val="bg1"/>
                        </a:solidFill>
                      </a:endParaRPr>
                    </a:p>
                  </a:txBody>
                  <a:tcPr anchor="ctr" anchorCtr="1">
                    <a:solidFill>
                      <a:schemeClr val="accent3">
                        <a:lumMod val="75000"/>
                      </a:schemeClr>
                    </a:solidFill>
                  </a:tcPr>
                </a:tc>
                <a:tc>
                  <a:txBody>
                    <a:bodyPr/>
                    <a:lstStyle/>
                    <a:p>
                      <a:pPr algn="ctr"/>
                      <a:r>
                        <a:rPr lang="en-US" dirty="0" smtClean="0">
                          <a:solidFill>
                            <a:schemeClr val="bg1"/>
                          </a:solidFill>
                        </a:rPr>
                        <a:t>$82.0</a:t>
                      </a:r>
                      <a:endParaRPr lang="en-US" dirty="0">
                        <a:solidFill>
                          <a:schemeClr val="bg1"/>
                        </a:solidFill>
                      </a:endParaRPr>
                    </a:p>
                  </a:txBody>
                  <a:tcPr anchor="ctr" anchorCtr="1">
                    <a:solidFill>
                      <a:schemeClr val="accent3">
                        <a:lumMod val="75000"/>
                      </a:schemeClr>
                    </a:solidFill>
                  </a:tcPr>
                </a:tc>
              </a:tr>
              <a:tr h="685800">
                <a:tc>
                  <a:txBody>
                    <a:bodyPr/>
                    <a:lstStyle/>
                    <a:p>
                      <a:pPr algn="ctr"/>
                      <a:r>
                        <a:rPr lang="en-US" dirty="0" smtClean="0">
                          <a:solidFill>
                            <a:schemeClr val="bg1"/>
                          </a:solidFill>
                        </a:rPr>
                        <a:t>Under Construction</a:t>
                      </a:r>
                      <a:endParaRPr lang="en-US" dirty="0">
                        <a:solidFill>
                          <a:schemeClr val="bg1"/>
                        </a:solidFill>
                      </a:endParaRPr>
                    </a:p>
                  </a:txBody>
                  <a:tcPr anchor="ctr" anchorCtr="1">
                    <a:solidFill>
                      <a:schemeClr val="accent3">
                        <a:lumMod val="75000"/>
                      </a:schemeClr>
                    </a:solidFill>
                  </a:tcPr>
                </a:tc>
                <a:tc>
                  <a:txBody>
                    <a:bodyPr/>
                    <a:lstStyle/>
                    <a:p>
                      <a:pPr algn="ctr"/>
                      <a:r>
                        <a:rPr lang="en-US" dirty="0" smtClean="0">
                          <a:solidFill>
                            <a:schemeClr val="bg1"/>
                          </a:solidFill>
                        </a:rPr>
                        <a:t>26</a:t>
                      </a:r>
                      <a:endParaRPr lang="en-US" dirty="0">
                        <a:solidFill>
                          <a:schemeClr val="bg1"/>
                        </a:solidFill>
                      </a:endParaRPr>
                    </a:p>
                  </a:txBody>
                  <a:tcPr anchor="ctr" anchorCtr="1">
                    <a:solidFill>
                      <a:schemeClr val="accent3">
                        <a:lumMod val="75000"/>
                      </a:schemeClr>
                    </a:solidFill>
                  </a:tcPr>
                </a:tc>
                <a:tc>
                  <a:txBody>
                    <a:bodyPr/>
                    <a:lstStyle/>
                    <a:p>
                      <a:pPr algn="ctr"/>
                      <a:r>
                        <a:rPr lang="en-US" dirty="0" smtClean="0">
                          <a:solidFill>
                            <a:schemeClr val="bg1"/>
                          </a:solidFill>
                        </a:rPr>
                        <a:t>$649.4</a:t>
                      </a:r>
                      <a:endParaRPr lang="en-US" dirty="0">
                        <a:solidFill>
                          <a:schemeClr val="bg1"/>
                        </a:solidFill>
                      </a:endParaRPr>
                    </a:p>
                  </a:txBody>
                  <a:tcPr anchor="ctr" anchorCtr="1">
                    <a:solidFill>
                      <a:schemeClr val="accent3">
                        <a:lumMod val="75000"/>
                      </a:schemeClr>
                    </a:solidFill>
                  </a:tcPr>
                </a:tc>
              </a:tr>
              <a:tr h="685800">
                <a:tc>
                  <a:txBody>
                    <a:bodyPr/>
                    <a:lstStyle/>
                    <a:p>
                      <a:pPr algn="ctr"/>
                      <a:r>
                        <a:rPr lang="en-US" dirty="0" smtClean="0">
                          <a:solidFill>
                            <a:schemeClr val="bg1"/>
                          </a:solidFill>
                        </a:rPr>
                        <a:t>Unfunded</a:t>
                      </a:r>
                      <a:endParaRPr lang="en-US" dirty="0">
                        <a:solidFill>
                          <a:schemeClr val="bg1"/>
                        </a:solidFill>
                      </a:endParaRPr>
                    </a:p>
                  </a:txBody>
                  <a:tcPr anchor="ctr" anchorCtr="1">
                    <a:solidFill>
                      <a:schemeClr val="accent3">
                        <a:lumMod val="75000"/>
                      </a:schemeClr>
                    </a:solidFill>
                  </a:tcPr>
                </a:tc>
                <a:tc>
                  <a:txBody>
                    <a:bodyPr/>
                    <a:lstStyle/>
                    <a:p>
                      <a:pPr algn="ctr"/>
                      <a:r>
                        <a:rPr lang="en-US" dirty="0" smtClean="0">
                          <a:solidFill>
                            <a:schemeClr val="bg1"/>
                          </a:solidFill>
                        </a:rPr>
                        <a:t>113</a:t>
                      </a:r>
                      <a:endParaRPr lang="en-US" dirty="0">
                        <a:solidFill>
                          <a:schemeClr val="bg1"/>
                        </a:solidFill>
                      </a:endParaRPr>
                    </a:p>
                  </a:txBody>
                  <a:tcPr anchor="ctr" anchorCtr="1">
                    <a:solidFill>
                      <a:schemeClr val="accent3">
                        <a:lumMod val="75000"/>
                      </a:schemeClr>
                    </a:solidFill>
                  </a:tcPr>
                </a:tc>
                <a:tc>
                  <a:txBody>
                    <a:bodyPr/>
                    <a:lstStyle/>
                    <a:p>
                      <a:pPr algn="ctr"/>
                      <a:r>
                        <a:rPr lang="en-US" dirty="0" smtClean="0">
                          <a:solidFill>
                            <a:schemeClr val="bg1"/>
                          </a:solidFill>
                        </a:rPr>
                        <a:t>$1,827.0</a:t>
                      </a:r>
                      <a:endParaRPr lang="en-US" dirty="0">
                        <a:solidFill>
                          <a:schemeClr val="bg1"/>
                        </a:solidFill>
                      </a:endParaRPr>
                    </a:p>
                  </a:txBody>
                  <a:tcPr anchor="ctr" anchorCtr="1">
                    <a:solidFill>
                      <a:schemeClr val="accent3">
                        <a:lumMod val="75000"/>
                      </a:schemeClr>
                    </a:solidFill>
                  </a:tcPr>
                </a:tc>
              </a:tr>
              <a:tr h="685800">
                <a:tc>
                  <a:txBody>
                    <a:bodyPr/>
                    <a:lstStyle/>
                    <a:p>
                      <a:pPr marL="0" algn="ctr" defTabSz="914400" rtl="0" eaLnBrk="1" latinLnBrk="0" hangingPunct="1"/>
                      <a:r>
                        <a:rPr lang="en-US" sz="1800" b="1" kern="1200" dirty="0" smtClean="0">
                          <a:solidFill>
                            <a:schemeClr val="lt1"/>
                          </a:solidFill>
                          <a:latin typeface="+mn-lt"/>
                          <a:ea typeface="+mn-ea"/>
                          <a:cs typeface="+mn-cs"/>
                        </a:rPr>
                        <a:t>Totals</a:t>
                      </a:r>
                      <a:endParaRPr lang="en-US" sz="1800" b="1" kern="1200" dirty="0">
                        <a:solidFill>
                          <a:schemeClr val="lt1"/>
                        </a:solidFill>
                        <a:latin typeface="+mn-lt"/>
                        <a:ea typeface="+mn-ea"/>
                        <a:cs typeface="+mn-cs"/>
                      </a:endParaRPr>
                    </a:p>
                  </a:txBody>
                  <a:tcPr anchor="ctr" anchorCtr="1">
                    <a:solidFill>
                      <a:schemeClr val="accent3">
                        <a:lumMod val="75000"/>
                      </a:schemeClr>
                    </a:solidFill>
                  </a:tcPr>
                </a:tc>
                <a:tc>
                  <a:txBody>
                    <a:bodyPr/>
                    <a:lstStyle/>
                    <a:p>
                      <a:pPr marL="0" algn="ctr" defTabSz="914400" rtl="0" eaLnBrk="1" latinLnBrk="0" hangingPunct="1"/>
                      <a:r>
                        <a:rPr lang="en-US" sz="1800" b="1" kern="1200" dirty="0" smtClean="0">
                          <a:solidFill>
                            <a:schemeClr val="lt1"/>
                          </a:solidFill>
                          <a:latin typeface="+mn-lt"/>
                          <a:ea typeface="+mn-ea"/>
                          <a:cs typeface="+mn-cs"/>
                        </a:rPr>
                        <a:t>178</a:t>
                      </a:r>
                      <a:endParaRPr lang="en-US" sz="1800" b="1" kern="1200" dirty="0">
                        <a:solidFill>
                          <a:schemeClr val="lt1"/>
                        </a:solidFill>
                        <a:latin typeface="+mn-lt"/>
                        <a:ea typeface="+mn-ea"/>
                        <a:cs typeface="+mn-cs"/>
                      </a:endParaRPr>
                    </a:p>
                  </a:txBody>
                  <a:tcPr anchor="ctr" anchorCtr="1">
                    <a:solidFill>
                      <a:schemeClr val="accent3">
                        <a:lumMod val="75000"/>
                      </a:schemeClr>
                    </a:solidFill>
                  </a:tcPr>
                </a:tc>
                <a:tc>
                  <a:txBody>
                    <a:bodyPr/>
                    <a:lstStyle/>
                    <a:p>
                      <a:pPr marL="0" algn="ctr" defTabSz="914400" rtl="0" eaLnBrk="1" latinLnBrk="0" hangingPunct="1"/>
                      <a:r>
                        <a:rPr lang="en-US" sz="1800" b="1" kern="1200" dirty="0" smtClean="0">
                          <a:solidFill>
                            <a:schemeClr val="lt1"/>
                          </a:solidFill>
                          <a:latin typeface="+mn-lt"/>
                          <a:ea typeface="+mn-ea"/>
                          <a:cs typeface="+mn-cs"/>
                        </a:rPr>
                        <a:t>$2,558.4</a:t>
                      </a:r>
                      <a:endParaRPr lang="en-US" sz="1800" b="1" kern="1200" dirty="0">
                        <a:solidFill>
                          <a:schemeClr val="lt1"/>
                        </a:solidFill>
                        <a:latin typeface="+mn-lt"/>
                        <a:ea typeface="+mn-ea"/>
                        <a:cs typeface="+mn-cs"/>
                      </a:endParaRPr>
                    </a:p>
                  </a:txBody>
                  <a:tcPr anchor="ctr" anchorCtr="1">
                    <a:solidFill>
                      <a:schemeClr val="accent3">
                        <a:lumMod val="75000"/>
                      </a:schemeClr>
                    </a:solidFill>
                  </a:tcPr>
                </a:tc>
              </a:tr>
            </a:tbl>
          </a:graphicData>
        </a:graphic>
      </p:graphicFrame>
      <p:sp>
        <p:nvSpPr>
          <p:cNvPr id="13" name="Text Placeholder 8"/>
          <p:cNvSpPr txBox="1">
            <a:spLocks/>
          </p:cNvSpPr>
          <p:nvPr/>
        </p:nvSpPr>
        <p:spPr>
          <a:xfrm>
            <a:off x="3298306" y="228600"/>
            <a:ext cx="5312294" cy="1219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5400" dirty="0" smtClean="0">
                <a:solidFill>
                  <a:schemeClr val="bg1"/>
                </a:solidFill>
              </a:rPr>
              <a:t>Funding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25</a:t>
            </a:fld>
            <a:endParaRPr lang="en-US" dirty="0"/>
          </a:p>
        </p:txBody>
      </p:sp>
      <p:grpSp>
        <p:nvGrpSpPr>
          <p:cNvPr id="5" name="Group 4"/>
          <p:cNvGrpSpPr/>
          <p:nvPr/>
        </p:nvGrpSpPr>
        <p:grpSpPr>
          <a:xfrm>
            <a:off x="0" y="0"/>
            <a:ext cx="9144000" cy="6858000"/>
            <a:chOff x="0" y="0"/>
            <a:chExt cx="9144000" cy="685800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172301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879592"/>
              <a:ext cx="9144000" cy="978408"/>
            </a:xfrm>
            <a:prstGeom prst="rect">
              <a:avLst/>
            </a:prstGeom>
          </p:spPr>
        </p:pic>
      </p:grpSp>
      <p:sp>
        <p:nvSpPr>
          <p:cNvPr id="8" name="Text Placeholder 8"/>
          <p:cNvSpPr txBox="1">
            <a:spLocks/>
          </p:cNvSpPr>
          <p:nvPr/>
        </p:nvSpPr>
        <p:spPr>
          <a:xfrm>
            <a:off x="3298306" y="228600"/>
            <a:ext cx="5312294" cy="1219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5400" dirty="0" smtClean="0">
                <a:solidFill>
                  <a:schemeClr val="bg1"/>
                </a:solidFill>
              </a:rPr>
              <a:t>SIU 9</a:t>
            </a:r>
          </a:p>
        </p:txBody>
      </p:sp>
      <p:pic>
        <p:nvPicPr>
          <p:cNvPr id="9" name="Picture 3"/>
          <p:cNvPicPr>
            <a:picLocks noChangeAspect="1" noChangeArrowheads="1"/>
          </p:cNvPicPr>
          <p:nvPr/>
        </p:nvPicPr>
        <p:blipFill rotWithShape="1">
          <a:blip r:embed="rId4" cstate="print">
            <a:extLst>
              <a:ext uri="{BEBA8EAE-BF5A-486C-A8C5-ECC9F3942E4B}">
                <a14:imgProps xmlns:a14="http://schemas.microsoft.com/office/drawing/2010/main" xmlns="">
                  <a14:imgLayer r:embed="rId6">
                    <a14:imgEffect>
                      <a14:brightnessContrast bright="-4000" contrast="31000"/>
                    </a14:imgEffect>
                  </a14:imgLayer>
                </a14:imgProps>
              </a:ext>
              <a:ext uri="{28A0092B-C50C-407E-A947-70E740481C1C}">
                <a14:useLocalDpi xmlns:a14="http://schemas.microsoft.com/office/drawing/2010/main" xmlns="" val="0"/>
              </a:ext>
            </a:extLst>
          </a:blip>
          <a:srcRect t="12508"/>
          <a:stretch/>
        </p:blipFill>
        <p:spPr bwMode="auto">
          <a:xfrm rot="390821">
            <a:off x="1745951" y="4994621"/>
            <a:ext cx="1272633" cy="1495112"/>
          </a:xfrm>
          <a:prstGeom prst="rect">
            <a:avLst/>
          </a:prstGeom>
          <a:noFill/>
          <a:ln w="76200" cmpd="dbl">
            <a:solidFill>
              <a:schemeClr val="accent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 name="Picture 2"/>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13471"/>
          <a:stretch/>
        </p:blipFill>
        <p:spPr bwMode="auto">
          <a:xfrm>
            <a:off x="3352800" y="1898617"/>
            <a:ext cx="5525033" cy="3663983"/>
          </a:xfrm>
          <a:prstGeom prst="rect">
            <a:avLst/>
          </a:prstGeom>
          <a:noFill/>
          <a:ln w="76200" cmpd="dbl">
            <a:solidFill>
              <a:schemeClr val="accent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1" name="Pictur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488139">
            <a:off x="151710" y="1842064"/>
            <a:ext cx="2930455" cy="1302222"/>
          </a:xfrm>
          <a:prstGeom prst="rect">
            <a:avLst/>
          </a:prstGeom>
          <a:noFill/>
          <a:ln w="76200" cmpd="dbl">
            <a:solidFill>
              <a:schemeClr val="accent1"/>
            </a:solidFill>
            <a:miter lim="800000"/>
            <a:headEnd/>
            <a:tailEnd/>
          </a:ln>
          <a:extLst>
            <a:ext uri="{909E8E84-426E-40DD-AFC4-6F175D3DCCD1}">
              <a14:hiddenFill xmlns:a14="http://schemas.microsoft.com/office/drawing/2010/main" xmlns="">
                <a:solidFill>
                  <a:schemeClr val="accent1"/>
                </a:solidFill>
              </a14:hiddenFill>
            </a:ext>
          </a:extLst>
        </p:spPr>
      </p:pic>
      <p:grpSp>
        <p:nvGrpSpPr>
          <p:cNvPr id="12" name="Group 11"/>
          <p:cNvGrpSpPr/>
          <p:nvPr/>
        </p:nvGrpSpPr>
        <p:grpSpPr>
          <a:xfrm>
            <a:off x="303910" y="5874099"/>
            <a:ext cx="1143890" cy="954163"/>
            <a:chOff x="303910" y="5874099"/>
            <a:chExt cx="1143890" cy="954163"/>
          </a:xfrm>
        </p:grpSpPr>
        <p:pic>
          <p:nvPicPr>
            <p:cNvPr id="13"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89074" y="5943599"/>
              <a:ext cx="958726" cy="88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03910" y="5874099"/>
              <a:ext cx="401637"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5" name="Picture 5"/>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rot="20582808">
            <a:off x="233463" y="3503769"/>
            <a:ext cx="2374052" cy="1581748"/>
          </a:xfrm>
          <a:prstGeom prst="rect">
            <a:avLst/>
          </a:prstGeom>
          <a:noFill/>
          <a:ln w="76200" cmpd="dbl">
            <a:solidFill>
              <a:schemeClr val="accent1"/>
            </a:solidFill>
            <a:miter lim="800000"/>
            <a:headEnd/>
            <a:tailEnd/>
          </a:ln>
          <a:extLst>
            <a:ext uri="{909E8E84-426E-40DD-AFC4-6F175D3DCCD1}">
              <a14:hiddenFill xmlns:a14="http://schemas.microsoft.com/office/drawing/2010/main" xmlns="">
                <a:solidFill>
                  <a:schemeClr val="accent1"/>
                </a:solidFill>
              </a14:hiddenFill>
            </a:ext>
          </a:extLst>
        </p:spPr>
      </p:pic>
      <p:sp>
        <p:nvSpPr>
          <p:cNvPr id="16" name="TextBox 15"/>
          <p:cNvSpPr txBox="1"/>
          <p:nvPr/>
        </p:nvSpPr>
        <p:spPr>
          <a:xfrm>
            <a:off x="3962400" y="6096000"/>
            <a:ext cx="4876800" cy="369332"/>
          </a:xfrm>
          <a:prstGeom prst="rect">
            <a:avLst/>
          </a:prstGeom>
          <a:solidFill>
            <a:schemeClr val="bg1"/>
          </a:solidFill>
        </p:spPr>
        <p:txBody>
          <a:bodyPr wrap="square" rtlCol="0">
            <a:spAutoFit/>
          </a:bodyPr>
          <a:lstStyle/>
          <a:p>
            <a:r>
              <a:rPr lang="en-US" b="1" dirty="0" smtClean="0"/>
              <a:t>Additional Loop 269 contracts be let this year</a:t>
            </a:r>
            <a:endParaRPr lang="en-US"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26</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21260667">
            <a:off x="897414" y="1729377"/>
            <a:ext cx="2353887" cy="1765415"/>
          </a:xfrm>
          <a:prstGeom prst="rect">
            <a:avLst/>
          </a:prstGeom>
          <a:ln w="76200" cmpd="dbl">
            <a:solidFill>
              <a:schemeClr val="accent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666106">
            <a:off x="228775" y="3412428"/>
            <a:ext cx="2393657" cy="1795243"/>
          </a:xfrm>
          <a:prstGeom prst="rect">
            <a:avLst/>
          </a:prstGeom>
          <a:ln w="76200" cmpd="dbl">
            <a:solidFill>
              <a:schemeClr val="accent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870578">
            <a:off x="2641029" y="2926849"/>
            <a:ext cx="1765712" cy="2354283"/>
          </a:xfrm>
          <a:prstGeom prst="rect">
            <a:avLst/>
          </a:prstGeom>
          <a:ln w="76200" cmpd="dbl">
            <a:solidFill>
              <a:schemeClr val="accent1"/>
            </a:solidFill>
          </a:ln>
        </p:spPr>
      </p:pic>
      <p:grpSp>
        <p:nvGrpSpPr>
          <p:cNvPr id="8" name="Group 7"/>
          <p:cNvGrpSpPr/>
          <p:nvPr/>
        </p:nvGrpSpPr>
        <p:grpSpPr>
          <a:xfrm>
            <a:off x="0" y="0"/>
            <a:ext cx="9144000" cy="6858000"/>
            <a:chOff x="0" y="0"/>
            <a:chExt cx="9144000" cy="6858000"/>
          </a:xfrm>
        </p:grpSpPr>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172301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5879592"/>
              <a:ext cx="9144000" cy="978408"/>
            </a:xfrm>
            <a:prstGeom prst="rect">
              <a:avLst/>
            </a:prstGeom>
          </p:spPr>
        </p:pic>
      </p:grpSp>
      <p:grpSp>
        <p:nvGrpSpPr>
          <p:cNvPr id="11" name="Group 10"/>
          <p:cNvGrpSpPr/>
          <p:nvPr/>
        </p:nvGrpSpPr>
        <p:grpSpPr>
          <a:xfrm>
            <a:off x="303910" y="5874099"/>
            <a:ext cx="1143890" cy="954163"/>
            <a:chOff x="303910" y="5874099"/>
            <a:chExt cx="1143890" cy="954163"/>
          </a:xfrm>
        </p:grpSpPr>
        <p:pic>
          <p:nvPicPr>
            <p:cNvPr id="12"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89074" y="5943599"/>
              <a:ext cx="958726" cy="88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03910" y="5874099"/>
              <a:ext cx="401637"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648200" y="0"/>
            <a:ext cx="4583581" cy="6871764"/>
          </a:xfrm>
          <a:prstGeom prst="rect">
            <a:avLst/>
          </a:prstGeom>
          <a:noFill/>
          <a:ln w="76200" cmpd="dbl">
            <a:solidFill>
              <a:schemeClr val="accent1"/>
            </a:solidFill>
            <a:miter lim="800000"/>
            <a:headEnd/>
            <a:tailEnd/>
          </a:ln>
          <a:extLst>
            <a:ext uri="{909E8E84-426E-40DD-AFC4-6F175D3DCCD1}">
              <a14:hiddenFill xmlns:a14="http://schemas.microsoft.com/office/drawing/2010/main" xmlns="">
                <a:solidFill>
                  <a:schemeClr val="accent1"/>
                </a:solidFill>
              </a14:hiddenFill>
            </a:ext>
          </a:extLst>
        </p:spPr>
      </p:pic>
      <p:grpSp>
        <p:nvGrpSpPr>
          <p:cNvPr id="15" name="Group 14"/>
          <p:cNvGrpSpPr/>
          <p:nvPr/>
        </p:nvGrpSpPr>
        <p:grpSpPr>
          <a:xfrm>
            <a:off x="685800" y="5591086"/>
            <a:ext cx="4114800" cy="461665"/>
            <a:chOff x="1295400" y="5591086"/>
            <a:chExt cx="4114800" cy="461665"/>
          </a:xfrm>
        </p:grpSpPr>
        <p:cxnSp>
          <p:nvCxnSpPr>
            <p:cNvPr id="16" name="Straight Connector 15"/>
            <p:cNvCxnSpPr/>
            <p:nvPr/>
          </p:nvCxnSpPr>
          <p:spPr>
            <a:xfrm>
              <a:off x="1295400" y="5729067"/>
              <a:ext cx="36576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139440" y="5652867"/>
              <a:ext cx="137160" cy="137160"/>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645920" y="5591086"/>
              <a:ext cx="3764280" cy="461665"/>
            </a:xfrm>
            <a:prstGeom prst="rect">
              <a:avLst/>
            </a:prstGeom>
            <a:noFill/>
          </p:spPr>
          <p:txBody>
            <a:bodyPr wrap="square" rtlCol="0">
              <a:spAutoFit/>
            </a:bodyPr>
            <a:lstStyle/>
            <a:p>
              <a:r>
                <a:rPr lang="en-US" sz="1200" dirty="0" smtClean="0">
                  <a:solidFill>
                    <a:schemeClr val="tx2">
                      <a:lumMod val="75000"/>
                    </a:schemeClr>
                  </a:solidFill>
                </a:rPr>
                <a:t>Unfunded Portions              SIU Limits</a:t>
              </a:r>
              <a:endParaRPr lang="en-US" sz="1200" dirty="0">
                <a:solidFill>
                  <a:schemeClr val="tx2">
                    <a:lumMod val="75000"/>
                  </a:schemeClr>
                </a:solidFill>
              </a:endParaRPr>
            </a:p>
            <a:p>
              <a:endParaRPr lang="en-US" sz="1200" dirty="0"/>
            </a:p>
          </p:txBody>
        </p:sp>
      </p:grpSp>
      <p:sp>
        <p:nvSpPr>
          <p:cNvPr id="19" name="Text Placeholder 8"/>
          <p:cNvSpPr txBox="1">
            <a:spLocks/>
          </p:cNvSpPr>
          <p:nvPr/>
        </p:nvSpPr>
        <p:spPr>
          <a:xfrm>
            <a:off x="3298306" y="228600"/>
            <a:ext cx="5312294" cy="1219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5400" dirty="0" smtClean="0">
                <a:ln w="3175">
                  <a:solidFill>
                    <a:schemeClr val="tx1"/>
                  </a:solidFill>
                </a:ln>
                <a:solidFill>
                  <a:schemeClr val="bg1"/>
                </a:solidFill>
                <a:effectLst>
                  <a:glow rad="228600">
                    <a:schemeClr val="accent6">
                      <a:satMod val="175000"/>
                      <a:alpha val="40000"/>
                    </a:schemeClr>
                  </a:glow>
                </a:effectLst>
              </a:rPr>
              <a:t>SIU 11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27</a:t>
            </a:fld>
            <a:endParaRPr lang="en-US" dirty="0"/>
          </a:p>
        </p:txBody>
      </p:sp>
      <p:grpSp>
        <p:nvGrpSpPr>
          <p:cNvPr id="5" name="Group 4"/>
          <p:cNvGrpSpPr/>
          <p:nvPr/>
        </p:nvGrpSpPr>
        <p:grpSpPr>
          <a:xfrm>
            <a:off x="0" y="0"/>
            <a:ext cx="9144000" cy="6858000"/>
            <a:chOff x="0" y="0"/>
            <a:chExt cx="9144000" cy="685800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172301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879592"/>
              <a:ext cx="9144000" cy="978408"/>
            </a:xfrm>
            <a:prstGeom prst="rect">
              <a:avLst/>
            </a:prstGeom>
          </p:spPr>
        </p:pic>
      </p:grpSp>
      <p:grpSp>
        <p:nvGrpSpPr>
          <p:cNvPr id="8" name="Group 7"/>
          <p:cNvGrpSpPr/>
          <p:nvPr/>
        </p:nvGrpSpPr>
        <p:grpSpPr>
          <a:xfrm>
            <a:off x="303910" y="5874099"/>
            <a:ext cx="1143890" cy="954163"/>
            <a:chOff x="303910" y="5874099"/>
            <a:chExt cx="1143890" cy="954163"/>
          </a:xfrm>
        </p:grpSpPr>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9074" y="5943599"/>
              <a:ext cx="958726" cy="88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3910" y="5874099"/>
              <a:ext cx="401637"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1" name="Group 10"/>
          <p:cNvGrpSpPr/>
          <p:nvPr/>
        </p:nvGrpSpPr>
        <p:grpSpPr>
          <a:xfrm>
            <a:off x="1524000" y="5558135"/>
            <a:ext cx="6096000" cy="461665"/>
            <a:chOff x="961031" y="5558135"/>
            <a:chExt cx="6096000" cy="461665"/>
          </a:xfrm>
        </p:grpSpPr>
        <p:sp>
          <p:nvSpPr>
            <p:cNvPr id="12" name="TextBox 11"/>
            <p:cNvSpPr txBox="1"/>
            <p:nvPr/>
          </p:nvSpPr>
          <p:spPr>
            <a:xfrm>
              <a:off x="961031" y="5558135"/>
              <a:ext cx="6096000" cy="461665"/>
            </a:xfrm>
            <a:prstGeom prst="rect">
              <a:avLst/>
            </a:prstGeom>
            <a:noFill/>
          </p:spPr>
          <p:txBody>
            <a:bodyPr wrap="square" rtlCol="0">
              <a:spAutoFit/>
            </a:bodyPr>
            <a:lstStyle/>
            <a:p>
              <a:r>
                <a:rPr lang="en-US" sz="1200" dirty="0" smtClean="0">
                  <a:solidFill>
                    <a:schemeClr val="tx2">
                      <a:lumMod val="75000"/>
                    </a:schemeClr>
                  </a:solidFill>
                </a:rPr>
                <a:t>                           AHTD Portion	                    Unfunded Portions	    SIU Limits</a:t>
              </a:r>
              <a:endParaRPr lang="en-US" sz="1200" dirty="0">
                <a:solidFill>
                  <a:schemeClr val="tx2">
                    <a:lumMod val="75000"/>
                  </a:schemeClr>
                </a:solidFill>
              </a:endParaRPr>
            </a:p>
            <a:p>
              <a:endParaRPr lang="en-US" sz="1200" dirty="0"/>
            </a:p>
          </p:txBody>
        </p:sp>
        <p:cxnSp>
          <p:nvCxnSpPr>
            <p:cNvPr id="13" name="Straight Connector 12"/>
            <p:cNvCxnSpPr/>
            <p:nvPr/>
          </p:nvCxnSpPr>
          <p:spPr>
            <a:xfrm>
              <a:off x="1428029" y="5714515"/>
              <a:ext cx="36576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18845" y="5714515"/>
              <a:ext cx="36576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495462" y="5650671"/>
              <a:ext cx="137160" cy="137160"/>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8"/>
          <p:cNvSpPr txBox="1">
            <a:spLocks/>
          </p:cNvSpPr>
          <p:nvPr/>
        </p:nvSpPr>
        <p:spPr>
          <a:xfrm>
            <a:off x="3298306" y="228600"/>
            <a:ext cx="5312294" cy="1219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5400" dirty="0" smtClean="0">
                <a:solidFill>
                  <a:schemeClr val="bg1"/>
                </a:solidFill>
              </a:rPr>
              <a:t>SIU 12</a:t>
            </a:r>
          </a:p>
        </p:txBody>
      </p:sp>
      <p:pic>
        <p:nvPicPr>
          <p:cNvPr id="17"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731890">
            <a:off x="5692157" y="1686315"/>
            <a:ext cx="3089680" cy="2315650"/>
          </a:xfrm>
          <a:prstGeom prst="rect">
            <a:avLst/>
          </a:prstGeom>
          <a:noFill/>
          <a:ln w="76200" cmpd="dbl">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xmlns="" val="0"/>
              </a:ext>
            </a:extLst>
          </a:blip>
          <a:srcRect l="5834" t="1835" r="14382" b="32110"/>
          <a:stretch/>
        </p:blipFill>
        <p:spPr>
          <a:xfrm rot="21017003">
            <a:off x="680098" y="1558456"/>
            <a:ext cx="2399942" cy="2571367"/>
          </a:xfrm>
          <a:prstGeom prst="rect">
            <a:avLst/>
          </a:prstGeom>
          <a:ln w="76200" cmpd="dbl">
            <a:solidFill>
              <a:schemeClr val="accent1"/>
            </a:solidFill>
          </a:ln>
        </p:spPr>
      </p:pic>
      <p:pic>
        <p:nvPicPr>
          <p:cNvPr id="19" name="Pictur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752600" y="3923680"/>
            <a:ext cx="5547063" cy="1600200"/>
          </a:xfrm>
          <a:prstGeom prst="rect">
            <a:avLst/>
          </a:prstGeom>
          <a:noFill/>
          <a:ln w="76200" cmpd="dbl">
            <a:solidFill>
              <a:schemeClr val="accent1"/>
            </a:solidFill>
            <a:miter lim="800000"/>
            <a:headEnd/>
            <a:tailEnd/>
          </a:ln>
          <a:extLst>
            <a:ext uri="{909E8E84-426E-40DD-AFC4-6F175D3DCCD1}">
              <a14:hiddenFill xmlns:a14="http://schemas.microsoft.com/office/drawing/2010/main" xmlns="">
                <a:solidFill>
                  <a:schemeClr val="accent1"/>
                </a:solidFill>
              </a14:hiddenFill>
            </a:ext>
          </a:extLst>
        </p:spPr>
      </p:pic>
      <p:sp>
        <p:nvSpPr>
          <p:cNvPr id="20" name="TextBox 19"/>
          <p:cNvSpPr txBox="1"/>
          <p:nvPr/>
        </p:nvSpPr>
        <p:spPr>
          <a:xfrm>
            <a:off x="5502099" y="1694871"/>
            <a:ext cx="300082" cy="369332"/>
          </a:xfrm>
          <a:prstGeom prst="rect">
            <a:avLst/>
          </a:prstGeom>
          <a:noFill/>
        </p:spPr>
        <p:txBody>
          <a:bodyPr wrap="none" rtlCol="0">
            <a:spAutoFit/>
          </a:bodyPr>
          <a:lstStyle/>
          <a:p>
            <a:r>
              <a:rPr lang="en-US" dirty="0" smtClean="0">
                <a:solidFill>
                  <a:schemeClr val="accent1"/>
                </a:solidFill>
              </a:rPr>
              <a:t>*</a:t>
            </a:r>
            <a:endParaRPr lang="en-US" dirty="0">
              <a:solidFill>
                <a:schemeClr val="accent1"/>
              </a:solidFill>
            </a:endParaRPr>
          </a:p>
        </p:txBody>
      </p:sp>
      <p:sp>
        <p:nvSpPr>
          <p:cNvPr id="21" name="TextBox 20"/>
          <p:cNvSpPr txBox="1"/>
          <p:nvPr/>
        </p:nvSpPr>
        <p:spPr>
          <a:xfrm>
            <a:off x="3124200" y="6591020"/>
            <a:ext cx="1333500" cy="215444"/>
          </a:xfrm>
          <a:prstGeom prst="rect">
            <a:avLst/>
          </a:prstGeom>
          <a:noFill/>
        </p:spPr>
        <p:txBody>
          <a:bodyPr wrap="square" rtlCol="0">
            <a:spAutoFit/>
          </a:bodyPr>
          <a:lstStyle/>
          <a:p>
            <a:r>
              <a:rPr lang="en-US" sz="800" dirty="0" smtClean="0">
                <a:solidFill>
                  <a:schemeClr val="bg1"/>
                </a:solidFill>
              </a:rPr>
              <a:t>* Images courtesy of AHTD</a:t>
            </a:r>
            <a:endParaRPr lang="en-US" sz="800" dirty="0">
              <a:solidFill>
                <a:schemeClr val="bg1"/>
              </a:solidFill>
            </a:endParaRPr>
          </a:p>
        </p:txBody>
      </p:sp>
      <p:sp>
        <p:nvSpPr>
          <p:cNvPr id="22" name="TextBox 21"/>
          <p:cNvSpPr txBox="1"/>
          <p:nvPr/>
        </p:nvSpPr>
        <p:spPr>
          <a:xfrm>
            <a:off x="160627" y="1723015"/>
            <a:ext cx="300082" cy="369332"/>
          </a:xfrm>
          <a:prstGeom prst="rect">
            <a:avLst/>
          </a:prstGeom>
          <a:noFill/>
        </p:spPr>
        <p:txBody>
          <a:bodyPr wrap="none" rtlCol="0">
            <a:spAutoFit/>
          </a:bodyPr>
          <a:lstStyle/>
          <a:p>
            <a:r>
              <a:rPr lang="en-US" dirty="0" smtClean="0">
                <a:solidFill>
                  <a:schemeClr val="accent1"/>
                </a:solidFill>
              </a:rPr>
              <a:t>*</a:t>
            </a:r>
            <a:endParaRPr lang="en-US" dirty="0">
              <a:solidFill>
                <a:schemeClr val="accen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0700" y="3429000"/>
            <a:ext cx="7543800" cy="1470025"/>
          </a:xfrm>
        </p:spPr>
        <p:txBody>
          <a:bodyPr>
            <a:normAutofit/>
          </a:bodyPr>
          <a:lstStyle/>
          <a:p>
            <a:pPr algn="ctr"/>
            <a:r>
              <a:rPr lang="en-US" sz="6600" dirty="0" smtClean="0"/>
              <a:t>Tennessee</a:t>
            </a:r>
            <a:endParaRPr lang="en-US" sz="6600" dirty="0"/>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28</a:t>
            </a:fld>
            <a:endParaRPr lang="en-US" dirty="0"/>
          </a:p>
        </p:txBody>
      </p:sp>
      <p:pic>
        <p:nvPicPr>
          <p:cNvPr id="11" name="Picture 10" descr="i69 logo plain-01.png"/>
          <p:cNvPicPr>
            <a:picLocks noChangeAspect="1"/>
          </p:cNvPicPr>
          <p:nvPr/>
        </p:nvPicPr>
        <p:blipFill>
          <a:blip r:embed="rId2" cstate="print"/>
          <a:stretch>
            <a:fillRect/>
          </a:stretch>
        </p:blipFill>
        <p:spPr>
          <a:xfrm>
            <a:off x="3428841" y="990600"/>
            <a:ext cx="2286318" cy="20574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Tennessee – SIU 7, 8 and 9</a:t>
            </a:r>
            <a:endParaRPr lang="en-US" dirty="0"/>
          </a:p>
        </p:txBody>
      </p:sp>
      <p:pic>
        <p:nvPicPr>
          <p:cNvPr id="5" name="Content Placeholder 4" descr="tennessee map.jpg"/>
          <p:cNvPicPr>
            <a:picLocks noGrp="1" noChangeAspect="1"/>
          </p:cNvPicPr>
          <p:nvPr>
            <p:ph idx="1"/>
          </p:nvPr>
        </p:nvPicPr>
        <p:blipFill>
          <a:blip r:embed="rId2" cstate="print"/>
          <a:stretch>
            <a:fillRect/>
          </a:stretch>
        </p:blipFill>
        <p:spPr>
          <a:xfrm>
            <a:off x="685800" y="838200"/>
            <a:ext cx="8001000" cy="5667375"/>
          </a:xfrm>
          <a:ln>
            <a:solidFill>
              <a:srgbClr val="0070C0"/>
            </a:solidFill>
          </a:ln>
        </p:spPr>
      </p:pic>
      <p:sp>
        <p:nvSpPr>
          <p:cNvPr id="4" name="Slide Number Placeholder 3"/>
          <p:cNvSpPr>
            <a:spLocks noGrp="1"/>
          </p:cNvSpPr>
          <p:nvPr>
            <p:ph type="sldNum" sz="quarter" idx="12"/>
          </p:nvPr>
        </p:nvSpPr>
        <p:spPr/>
        <p:txBody>
          <a:bodyPr/>
          <a:lstStyle/>
          <a:p>
            <a:fld id="{8E1CFE9B-CB35-4C70-A69D-EDF619A88928}" type="slidenum">
              <a:rPr lang="en-US" smtClean="0"/>
              <a:pPr/>
              <a:t>29</a:t>
            </a:fld>
            <a:endParaRPr lang="en-US" dirty="0"/>
          </a:p>
        </p:txBody>
      </p:sp>
      <p:sp>
        <p:nvSpPr>
          <p:cNvPr id="7" name="Freeform 6"/>
          <p:cNvSpPr/>
          <p:nvPr/>
        </p:nvSpPr>
        <p:spPr>
          <a:xfrm>
            <a:off x="1473200" y="1447800"/>
            <a:ext cx="3022726" cy="4343400"/>
          </a:xfrm>
          <a:custGeom>
            <a:avLst/>
            <a:gdLst>
              <a:gd name="connsiteX0" fmla="*/ 2631440 w 2631440"/>
              <a:gd name="connsiteY0" fmla="*/ 0 h 3840480"/>
              <a:gd name="connsiteX1" fmla="*/ 1737360 w 2631440"/>
              <a:gd name="connsiteY1" fmla="*/ 812800 h 3840480"/>
              <a:gd name="connsiteX2" fmla="*/ 1452880 w 2631440"/>
              <a:gd name="connsiteY2" fmla="*/ 1402080 h 3840480"/>
              <a:gd name="connsiteX3" fmla="*/ 1249680 w 2631440"/>
              <a:gd name="connsiteY3" fmla="*/ 1960880 h 3840480"/>
              <a:gd name="connsiteX4" fmla="*/ 660400 w 2631440"/>
              <a:gd name="connsiteY4" fmla="*/ 2712720 h 3840480"/>
              <a:gd name="connsiteX5" fmla="*/ 243840 w 2631440"/>
              <a:gd name="connsiteY5" fmla="*/ 3342640 h 3840480"/>
              <a:gd name="connsiteX6" fmla="*/ 0 w 2631440"/>
              <a:gd name="connsiteY6" fmla="*/ 3840480 h 3840480"/>
              <a:gd name="connsiteX7" fmla="*/ 0 w 2631440"/>
              <a:gd name="connsiteY7" fmla="*/ 3840480 h 3840480"/>
              <a:gd name="connsiteX0" fmla="*/ 2631440 w 2631440"/>
              <a:gd name="connsiteY0" fmla="*/ 0 h 3840480"/>
              <a:gd name="connsiteX1" fmla="*/ 1737360 w 2631440"/>
              <a:gd name="connsiteY1" fmla="*/ 812800 h 3840480"/>
              <a:gd name="connsiteX2" fmla="*/ 1452880 w 2631440"/>
              <a:gd name="connsiteY2" fmla="*/ 1402080 h 3840480"/>
              <a:gd name="connsiteX3" fmla="*/ 1386840 w 2631440"/>
              <a:gd name="connsiteY3" fmla="*/ 1971040 h 3840480"/>
              <a:gd name="connsiteX4" fmla="*/ 660400 w 2631440"/>
              <a:gd name="connsiteY4" fmla="*/ 2712720 h 3840480"/>
              <a:gd name="connsiteX5" fmla="*/ 243840 w 2631440"/>
              <a:gd name="connsiteY5" fmla="*/ 3342640 h 3840480"/>
              <a:gd name="connsiteX6" fmla="*/ 0 w 2631440"/>
              <a:gd name="connsiteY6" fmla="*/ 3840480 h 3840480"/>
              <a:gd name="connsiteX7" fmla="*/ 0 w 2631440"/>
              <a:gd name="connsiteY7" fmla="*/ 3840480 h 3840480"/>
              <a:gd name="connsiteX0" fmla="*/ 2631440 w 2631440"/>
              <a:gd name="connsiteY0" fmla="*/ 0 h 3840480"/>
              <a:gd name="connsiteX1" fmla="*/ 1737360 w 2631440"/>
              <a:gd name="connsiteY1" fmla="*/ 812800 h 3840480"/>
              <a:gd name="connsiteX2" fmla="*/ 1539240 w 2631440"/>
              <a:gd name="connsiteY2" fmla="*/ 1361440 h 3840480"/>
              <a:gd name="connsiteX3" fmla="*/ 1386840 w 2631440"/>
              <a:gd name="connsiteY3" fmla="*/ 1971040 h 3840480"/>
              <a:gd name="connsiteX4" fmla="*/ 660400 w 2631440"/>
              <a:gd name="connsiteY4" fmla="*/ 2712720 h 3840480"/>
              <a:gd name="connsiteX5" fmla="*/ 243840 w 2631440"/>
              <a:gd name="connsiteY5" fmla="*/ 3342640 h 3840480"/>
              <a:gd name="connsiteX6" fmla="*/ 0 w 2631440"/>
              <a:gd name="connsiteY6" fmla="*/ 3840480 h 3840480"/>
              <a:gd name="connsiteX7" fmla="*/ 0 w 2631440"/>
              <a:gd name="connsiteY7" fmla="*/ 3840480 h 3840480"/>
              <a:gd name="connsiteX0" fmla="*/ 2631440 w 2631440"/>
              <a:gd name="connsiteY0" fmla="*/ 0 h 3840480"/>
              <a:gd name="connsiteX1" fmla="*/ 1920240 w 2631440"/>
              <a:gd name="connsiteY1" fmla="*/ 751840 h 3840480"/>
              <a:gd name="connsiteX2" fmla="*/ 1539240 w 2631440"/>
              <a:gd name="connsiteY2" fmla="*/ 1361440 h 3840480"/>
              <a:gd name="connsiteX3" fmla="*/ 1386840 w 2631440"/>
              <a:gd name="connsiteY3" fmla="*/ 1971040 h 3840480"/>
              <a:gd name="connsiteX4" fmla="*/ 660400 w 2631440"/>
              <a:gd name="connsiteY4" fmla="*/ 2712720 h 3840480"/>
              <a:gd name="connsiteX5" fmla="*/ 243840 w 2631440"/>
              <a:gd name="connsiteY5" fmla="*/ 3342640 h 3840480"/>
              <a:gd name="connsiteX6" fmla="*/ 0 w 2631440"/>
              <a:gd name="connsiteY6" fmla="*/ 3840480 h 3840480"/>
              <a:gd name="connsiteX7" fmla="*/ 0 w 2631440"/>
              <a:gd name="connsiteY7" fmla="*/ 3840480 h 3840480"/>
              <a:gd name="connsiteX0" fmla="*/ 2631440 w 2631440"/>
              <a:gd name="connsiteY0" fmla="*/ 0 h 3840480"/>
              <a:gd name="connsiteX1" fmla="*/ 1920240 w 2631440"/>
              <a:gd name="connsiteY1" fmla="*/ 751840 h 3840480"/>
              <a:gd name="connsiteX2" fmla="*/ 1539240 w 2631440"/>
              <a:gd name="connsiteY2" fmla="*/ 1361440 h 3840480"/>
              <a:gd name="connsiteX3" fmla="*/ 1386840 w 2631440"/>
              <a:gd name="connsiteY3" fmla="*/ 1971040 h 3840480"/>
              <a:gd name="connsiteX4" fmla="*/ 777240 w 2631440"/>
              <a:gd name="connsiteY4" fmla="*/ 2809240 h 3840480"/>
              <a:gd name="connsiteX5" fmla="*/ 243840 w 2631440"/>
              <a:gd name="connsiteY5" fmla="*/ 3342640 h 3840480"/>
              <a:gd name="connsiteX6" fmla="*/ 0 w 2631440"/>
              <a:gd name="connsiteY6" fmla="*/ 3840480 h 3840480"/>
              <a:gd name="connsiteX7" fmla="*/ 0 w 2631440"/>
              <a:gd name="connsiteY7" fmla="*/ 3840480 h 3840480"/>
              <a:gd name="connsiteX0" fmla="*/ 2631440 w 3029373"/>
              <a:gd name="connsiteY0" fmla="*/ 211667 h 4052147"/>
              <a:gd name="connsiteX1" fmla="*/ 2910840 w 3029373"/>
              <a:gd name="connsiteY1" fmla="*/ 125307 h 4052147"/>
              <a:gd name="connsiteX2" fmla="*/ 1920240 w 3029373"/>
              <a:gd name="connsiteY2" fmla="*/ 963507 h 4052147"/>
              <a:gd name="connsiteX3" fmla="*/ 1539240 w 3029373"/>
              <a:gd name="connsiteY3" fmla="*/ 1573107 h 4052147"/>
              <a:gd name="connsiteX4" fmla="*/ 1386840 w 3029373"/>
              <a:gd name="connsiteY4" fmla="*/ 2182707 h 4052147"/>
              <a:gd name="connsiteX5" fmla="*/ 777240 w 3029373"/>
              <a:gd name="connsiteY5" fmla="*/ 3020907 h 4052147"/>
              <a:gd name="connsiteX6" fmla="*/ 243840 w 3029373"/>
              <a:gd name="connsiteY6" fmla="*/ 3554307 h 4052147"/>
              <a:gd name="connsiteX7" fmla="*/ 0 w 3029373"/>
              <a:gd name="connsiteY7" fmla="*/ 4052147 h 4052147"/>
              <a:gd name="connsiteX8" fmla="*/ 0 w 3029373"/>
              <a:gd name="connsiteY8" fmla="*/ 4052147 h 4052147"/>
              <a:gd name="connsiteX0" fmla="*/ 2631440 w 2631566"/>
              <a:gd name="connsiteY0" fmla="*/ 0 h 3840480"/>
              <a:gd name="connsiteX1" fmla="*/ 2377440 w 2631566"/>
              <a:gd name="connsiteY1" fmla="*/ 294641 h 3840480"/>
              <a:gd name="connsiteX2" fmla="*/ 1920240 w 2631566"/>
              <a:gd name="connsiteY2" fmla="*/ 751840 h 3840480"/>
              <a:gd name="connsiteX3" fmla="*/ 1539240 w 2631566"/>
              <a:gd name="connsiteY3" fmla="*/ 1361440 h 3840480"/>
              <a:gd name="connsiteX4" fmla="*/ 1386840 w 2631566"/>
              <a:gd name="connsiteY4" fmla="*/ 1971040 h 3840480"/>
              <a:gd name="connsiteX5" fmla="*/ 777240 w 2631566"/>
              <a:gd name="connsiteY5" fmla="*/ 2809240 h 3840480"/>
              <a:gd name="connsiteX6" fmla="*/ 243840 w 2631566"/>
              <a:gd name="connsiteY6" fmla="*/ 3342640 h 3840480"/>
              <a:gd name="connsiteX7" fmla="*/ 0 w 2631566"/>
              <a:gd name="connsiteY7" fmla="*/ 3840480 h 3840480"/>
              <a:gd name="connsiteX8" fmla="*/ 0 w 2631566"/>
              <a:gd name="connsiteY8" fmla="*/ 3840480 h 3840480"/>
              <a:gd name="connsiteX0" fmla="*/ 2910840 w 2910966"/>
              <a:gd name="connsiteY0" fmla="*/ 0 h 3926840"/>
              <a:gd name="connsiteX1" fmla="*/ 2377440 w 2910966"/>
              <a:gd name="connsiteY1" fmla="*/ 381001 h 3926840"/>
              <a:gd name="connsiteX2" fmla="*/ 1920240 w 2910966"/>
              <a:gd name="connsiteY2" fmla="*/ 838200 h 3926840"/>
              <a:gd name="connsiteX3" fmla="*/ 1539240 w 2910966"/>
              <a:gd name="connsiteY3" fmla="*/ 1447800 h 3926840"/>
              <a:gd name="connsiteX4" fmla="*/ 1386840 w 2910966"/>
              <a:gd name="connsiteY4" fmla="*/ 2057400 h 3926840"/>
              <a:gd name="connsiteX5" fmla="*/ 777240 w 2910966"/>
              <a:gd name="connsiteY5" fmla="*/ 2895600 h 3926840"/>
              <a:gd name="connsiteX6" fmla="*/ 243840 w 2910966"/>
              <a:gd name="connsiteY6" fmla="*/ 3429000 h 3926840"/>
              <a:gd name="connsiteX7" fmla="*/ 0 w 2910966"/>
              <a:gd name="connsiteY7" fmla="*/ 3926840 h 3926840"/>
              <a:gd name="connsiteX8" fmla="*/ 0 w 2910966"/>
              <a:gd name="connsiteY8" fmla="*/ 3926840 h 3926840"/>
              <a:gd name="connsiteX0" fmla="*/ 3124200 w 3124326"/>
              <a:gd name="connsiteY0" fmla="*/ 0 h 4267200"/>
              <a:gd name="connsiteX1" fmla="*/ 2590800 w 3124326"/>
              <a:gd name="connsiteY1" fmla="*/ 381001 h 4267200"/>
              <a:gd name="connsiteX2" fmla="*/ 2133600 w 3124326"/>
              <a:gd name="connsiteY2" fmla="*/ 838200 h 4267200"/>
              <a:gd name="connsiteX3" fmla="*/ 1752600 w 3124326"/>
              <a:gd name="connsiteY3" fmla="*/ 1447800 h 4267200"/>
              <a:gd name="connsiteX4" fmla="*/ 1600200 w 3124326"/>
              <a:gd name="connsiteY4" fmla="*/ 2057400 h 4267200"/>
              <a:gd name="connsiteX5" fmla="*/ 990600 w 3124326"/>
              <a:gd name="connsiteY5" fmla="*/ 2895600 h 4267200"/>
              <a:gd name="connsiteX6" fmla="*/ 457200 w 3124326"/>
              <a:gd name="connsiteY6" fmla="*/ 3429000 h 4267200"/>
              <a:gd name="connsiteX7" fmla="*/ 213360 w 3124326"/>
              <a:gd name="connsiteY7" fmla="*/ 3926840 h 4267200"/>
              <a:gd name="connsiteX8" fmla="*/ 0 w 3124326"/>
              <a:gd name="connsiteY8" fmla="*/ 4267200 h 4267200"/>
              <a:gd name="connsiteX0" fmla="*/ 3124200 w 3124326"/>
              <a:gd name="connsiteY0" fmla="*/ 0 h 4267200"/>
              <a:gd name="connsiteX1" fmla="*/ 2590800 w 3124326"/>
              <a:gd name="connsiteY1" fmla="*/ 381001 h 4267200"/>
              <a:gd name="connsiteX2" fmla="*/ 2133600 w 3124326"/>
              <a:gd name="connsiteY2" fmla="*/ 838200 h 4267200"/>
              <a:gd name="connsiteX3" fmla="*/ 1752600 w 3124326"/>
              <a:gd name="connsiteY3" fmla="*/ 1447800 h 4267200"/>
              <a:gd name="connsiteX4" fmla="*/ 1600200 w 3124326"/>
              <a:gd name="connsiteY4" fmla="*/ 2057400 h 4267200"/>
              <a:gd name="connsiteX5" fmla="*/ 990600 w 3124326"/>
              <a:gd name="connsiteY5" fmla="*/ 2895600 h 4267200"/>
              <a:gd name="connsiteX6" fmla="*/ 457200 w 3124326"/>
              <a:gd name="connsiteY6" fmla="*/ 3429000 h 4267200"/>
              <a:gd name="connsiteX7" fmla="*/ 213360 w 3124326"/>
              <a:gd name="connsiteY7" fmla="*/ 3926840 h 4267200"/>
              <a:gd name="connsiteX8" fmla="*/ 0 w 3124326"/>
              <a:gd name="connsiteY8" fmla="*/ 4267200 h 4267200"/>
              <a:gd name="connsiteX0" fmla="*/ 2971800 w 2971926"/>
              <a:gd name="connsiteY0" fmla="*/ 0 h 4343400"/>
              <a:gd name="connsiteX1" fmla="*/ 2438400 w 2971926"/>
              <a:gd name="connsiteY1" fmla="*/ 381001 h 4343400"/>
              <a:gd name="connsiteX2" fmla="*/ 1981200 w 2971926"/>
              <a:gd name="connsiteY2" fmla="*/ 838200 h 4343400"/>
              <a:gd name="connsiteX3" fmla="*/ 1600200 w 2971926"/>
              <a:gd name="connsiteY3" fmla="*/ 1447800 h 4343400"/>
              <a:gd name="connsiteX4" fmla="*/ 1447800 w 2971926"/>
              <a:gd name="connsiteY4" fmla="*/ 2057400 h 4343400"/>
              <a:gd name="connsiteX5" fmla="*/ 838200 w 2971926"/>
              <a:gd name="connsiteY5" fmla="*/ 2895600 h 4343400"/>
              <a:gd name="connsiteX6" fmla="*/ 304800 w 2971926"/>
              <a:gd name="connsiteY6" fmla="*/ 3429000 h 4343400"/>
              <a:gd name="connsiteX7" fmla="*/ 60960 w 2971926"/>
              <a:gd name="connsiteY7" fmla="*/ 3926840 h 4343400"/>
              <a:gd name="connsiteX8" fmla="*/ 0 w 2971926"/>
              <a:gd name="connsiteY8" fmla="*/ 4343400 h 4343400"/>
              <a:gd name="connsiteX0" fmla="*/ 3022600 w 3022726"/>
              <a:gd name="connsiteY0" fmla="*/ 0 h 4343400"/>
              <a:gd name="connsiteX1" fmla="*/ 2489200 w 3022726"/>
              <a:gd name="connsiteY1" fmla="*/ 381001 h 4343400"/>
              <a:gd name="connsiteX2" fmla="*/ 2032000 w 3022726"/>
              <a:gd name="connsiteY2" fmla="*/ 838200 h 4343400"/>
              <a:gd name="connsiteX3" fmla="*/ 1651000 w 3022726"/>
              <a:gd name="connsiteY3" fmla="*/ 1447800 h 4343400"/>
              <a:gd name="connsiteX4" fmla="*/ 1498600 w 3022726"/>
              <a:gd name="connsiteY4" fmla="*/ 2057400 h 4343400"/>
              <a:gd name="connsiteX5" fmla="*/ 889000 w 3022726"/>
              <a:gd name="connsiteY5" fmla="*/ 2895600 h 4343400"/>
              <a:gd name="connsiteX6" fmla="*/ 355600 w 3022726"/>
              <a:gd name="connsiteY6" fmla="*/ 3429000 h 4343400"/>
              <a:gd name="connsiteX7" fmla="*/ 50800 w 3022726"/>
              <a:gd name="connsiteY7" fmla="*/ 3810000 h 4343400"/>
              <a:gd name="connsiteX8" fmla="*/ 50800 w 3022726"/>
              <a:gd name="connsiteY8" fmla="*/ 434340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2726" h="4343400">
                <a:moveTo>
                  <a:pt x="3022600" y="0"/>
                </a:moveTo>
                <a:cubicBezTo>
                  <a:pt x="3022726" y="1339"/>
                  <a:pt x="2654300" y="241301"/>
                  <a:pt x="2489200" y="381001"/>
                </a:cubicBezTo>
                <a:cubicBezTo>
                  <a:pt x="2324100" y="520701"/>
                  <a:pt x="2171700" y="660400"/>
                  <a:pt x="2032000" y="838200"/>
                </a:cubicBezTo>
                <a:cubicBezTo>
                  <a:pt x="1892300" y="1016000"/>
                  <a:pt x="1739900" y="1244600"/>
                  <a:pt x="1651000" y="1447800"/>
                </a:cubicBezTo>
                <a:cubicBezTo>
                  <a:pt x="1562100" y="1651000"/>
                  <a:pt x="1625600" y="1816100"/>
                  <a:pt x="1498600" y="2057400"/>
                </a:cubicBezTo>
                <a:cubicBezTo>
                  <a:pt x="1371600" y="2298700"/>
                  <a:pt x="1079500" y="2667000"/>
                  <a:pt x="889000" y="2895600"/>
                </a:cubicBezTo>
                <a:cubicBezTo>
                  <a:pt x="698500" y="3124200"/>
                  <a:pt x="495300" y="3276600"/>
                  <a:pt x="355600" y="3429000"/>
                </a:cubicBezTo>
                <a:cubicBezTo>
                  <a:pt x="215900" y="3581400"/>
                  <a:pt x="101600" y="3657600"/>
                  <a:pt x="50800" y="3810000"/>
                </a:cubicBezTo>
                <a:cubicBezTo>
                  <a:pt x="0" y="3962400"/>
                  <a:pt x="73016" y="4065037"/>
                  <a:pt x="50800" y="4343400"/>
                </a:cubicBezTo>
              </a:path>
            </a:pathLst>
          </a:custGeom>
          <a:ln w="273050">
            <a:solidFill>
              <a:schemeClr val="accent2">
                <a:lumMod val="60000"/>
                <a:lumOff val="40000"/>
                <a:alpha val="50196"/>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p:cNvSpPr txBox="1"/>
          <p:nvPr/>
        </p:nvSpPr>
        <p:spPr>
          <a:xfrm>
            <a:off x="1828800" y="5334000"/>
            <a:ext cx="1295400" cy="369332"/>
          </a:xfrm>
          <a:prstGeom prst="rect">
            <a:avLst/>
          </a:prstGeom>
          <a:noFill/>
        </p:spPr>
        <p:txBody>
          <a:bodyPr wrap="square" rtlCol="0">
            <a:spAutoFit/>
          </a:bodyPr>
          <a:lstStyle/>
          <a:p>
            <a:r>
              <a:rPr lang="en-US" b="1" dirty="0" smtClean="0"/>
              <a:t>MEMPHIS</a:t>
            </a:r>
            <a:endParaRPr lang="en-US" b="1" dirty="0"/>
          </a:p>
        </p:txBody>
      </p:sp>
      <p:cxnSp>
        <p:nvCxnSpPr>
          <p:cNvPr id="12" name="Straight Connector 11"/>
          <p:cNvCxnSpPr/>
          <p:nvPr/>
        </p:nvCxnSpPr>
        <p:spPr>
          <a:xfrm>
            <a:off x="2819400" y="2590800"/>
            <a:ext cx="838200"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9200" y="4800600"/>
            <a:ext cx="838200"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86200" y="1219200"/>
            <a:ext cx="838200"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86200" y="2057400"/>
            <a:ext cx="304800" cy="584775"/>
          </a:xfrm>
          <a:prstGeom prst="rect">
            <a:avLst/>
          </a:prstGeom>
          <a:noFill/>
        </p:spPr>
        <p:txBody>
          <a:bodyPr wrap="square" rtlCol="0">
            <a:spAutoFit/>
          </a:bodyPr>
          <a:lstStyle/>
          <a:p>
            <a:r>
              <a:rPr lang="en-US" sz="3200" b="1" dirty="0" smtClean="0">
                <a:latin typeface="Tahoma" pitchFamily="34" charset="0"/>
                <a:ea typeface="Tahoma" pitchFamily="34" charset="0"/>
                <a:cs typeface="Tahoma" pitchFamily="34" charset="0"/>
              </a:rPr>
              <a:t>7</a:t>
            </a:r>
            <a:endParaRPr lang="en-US" sz="3200" b="1" dirty="0">
              <a:latin typeface="Tahoma" pitchFamily="34" charset="0"/>
              <a:ea typeface="Tahoma" pitchFamily="34" charset="0"/>
              <a:cs typeface="Tahoma" pitchFamily="34" charset="0"/>
            </a:endParaRPr>
          </a:p>
        </p:txBody>
      </p:sp>
      <p:sp>
        <p:nvSpPr>
          <p:cNvPr id="17" name="TextBox 16"/>
          <p:cNvSpPr txBox="1"/>
          <p:nvPr/>
        </p:nvSpPr>
        <p:spPr>
          <a:xfrm>
            <a:off x="2895600" y="3657600"/>
            <a:ext cx="304800" cy="584775"/>
          </a:xfrm>
          <a:prstGeom prst="rect">
            <a:avLst/>
          </a:prstGeom>
          <a:noFill/>
        </p:spPr>
        <p:txBody>
          <a:bodyPr wrap="square" rtlCol="0">
            <a:spAutoFit/>
          </a:bodyPr>
          <a:lstStyle/>
          <a:p>
            <a:r>
              <a:rPr lang="en-US" sz="3200" b="1" dirty="0" smtClean="0">
                <a:latin typeface="Tahoma" pitchFamily="34" charset="0"/>
                <a:ea typeface="Tahoma" pitchFamily="34" charset="0"/>
                <a:cs typeface="Tahoma" pitchFamily="34" charset="0"/>
              </a:rPr>
              <a:t>8</a:t>
            </a:r>
            <a:endParaRPr lang="en-US" sz="3200" b="1" dirty="0">
              <a:latin typeface="Tahoma" pitchFamily="34" charset="0"/>
              <a:ea typeface="Tahoma" pitchFamily="34" charset="0"/>
              <a:cs typeface="Tahoma" pitchFamily="34" charset="0"/>
            </a:endParaRPr>
          </a:p>
        </p:txBody>
      </p:sp>
      <p:sp>
        <p:nvSpPr>
          <p:cNvPr id="18" name="TextBox 17"/>
          <p:cNvSpPr txBox="1"/>
          <p:nvPr/>
        </p:nvSpPr>
        <p:spPr>
          <a:xfrm>
            <a:off x="990600" y="4901625"/>
            <a:ext cx="304800" cy="584775"/>
          </a:xfrm>
          <a:prstGeom prst="rect">
            <a:avLst/>
          </a:prstGeom>
          <a:noFill/>
        </p:spPr>
        <p:txBody>
          <a:bodyPr wrap="square" rtlCol="0">
            <a:spAutoFit/>
          </a:bodyPr>
          <a:lstStyle/>
          <a:p>
            <a:r>
              <a:rPr lang="en-US" sz="3200" b="1" dirty="0" smtClean="0">
                <a:latin typeface="Tahoma" pitchFamily="34" charset="0"/>
                <a:ea typeface="Tahoma" pitchFamily="34" charset="0"/>
                <a:cs typeface="Tahoma" pitchFamily="34" charset="0"/>
              </a:rPr>
              <a:t>9</a:t>
            </a:r>
            <a:endParaRPr lang="en-US" sz="3200" b="1" dirty="0">
              <a:latin typeface="Tahoma" pitchFamily="34" charset="0"/>
              <a:ea typeface="Tahoma" pitchFamily="34" charset="0"/>
              <a:cs typeface="Tahoma" pitchFamily="34" charset="0"/>
            </a:endParaRPr>
          </a:p>
        </p:txBody>
      </p:sp>
      <p:sp>
        <p:nvSpPr>
          <p:cNvPr id="19" name="TextBox 18"/>
          <p:cNvSpPr txBox="1"/>
          <p:nvPr/>
        </p:nvSpPr>
        <p:spPr>
          <a:xfrm>
            <a:off x="4419600" y="1981200"/>
            <a:ext cx="2362200" cy="369332"/>
          </a:xfrm>
          <a:prstGeom prst="rect">
            <a:avLst/>
          </a:prstGeom>
          <a:solidFill>
            <a:schemeClr val="bg1"/>
          </a:solidFill>
        </p:spPr>
        <p:txBody>
          <a:bodyPr wrap="square" rtlCol="0">
            <a:spAutoFit/>
          </a:bodyPr>
          <a:lstStyle/>
          <a:p>
            <a:r>
              <a:rPr lang="en-US" b="1" dirty="0" smtClean="0"/>
              <a:t>ROW Phase Underway</a:t>
            </a:r>
            <a:endParaRPr lang="en-US" b="1" dirty="0"/>
          </a:p>
        </p:txBody>
      </p:sp>
      <p:sp>
        <p:nvSpPr>
          <p:cNvPr id="20" name="TextBox 19"/>
          <p:cNvSpPr txBox="1"/>
          <p:nvPr/>
        </p:nvSpPr>
        <p:spPr>
          <a:xfrm>
            <a:off x="2743200" y="4234934"/>
            <a:ext cx="3352800" cy="369332"/>
          </a:xfrm>
          <a:prstGeom prst="rect">
            <a:avLst/>
          </a:prstGeom>
          <a:solidFill>
            <a:schemeClr val="bg1"/>
          </a:solidFill>
        </p:spPr>
        <p:txBody>
          <a:bodyPr wrap="square" rtlCol="0">
            <a:spAutoFit/>
          </a:bodyPr>
          <a:lstStyle/>
          <a:p>
            <a:r>
              <a:rPr lang="en-US" b="1" dirty="0" smtClean="0"/>
              <a:t>Planning and Engineering Phase</a:t>
            </a:r>
            <a:endParaRPr lang="en-US" b="1" dirty="0"/>
          </a:p>
        </p:txBody>
      </p:sp>
      <p:sp>
        <p:nvSpPr>
          <p:cNvPr id="21" name="Freeform 20"/>
          <p:cNvSpPr/>
          <p:nvPr/>
        </p:nvSpPr>
        <p:spPr>
          <a:xfrm>
            <a:off x="692727" y="5412509"/>
            <a:ext cx="872837" cy="1016000"/>
          </a:xfrm>
          <a:custGeom>
            <a:avLst/>
            <a:gdLst>
              <a:gd name="connsiteX0" fmla="*/ 785091 w 872837"/>
              <a:gd name="connsiteY0" fmla="*/ 0 h 1016000"/>
              <a:gd name="connsiteX1" fmla="*/ 775855 w 872837"/>
              <a:gd name="connsiteY1" fmla="*/ 452582 h 1016000"/>
              <a:gd name="connsiteX2" fmla="*/ 840509 w 872837"/>
              <a:gd name="connsiteY2" fmla="*/ 701964 h 1016000"/>
              <a:gd name="connsiteX3" fmla="*/ 822037 w 872837"/>
              <a:gd name="connsiteY3" fmla="*/ 969818 h 1016000"/>
              <a:gd name="connsiteX4" fmla="*/ 535709 w 872837"/>
              <a:gd name="connsiteY4" fmla="*/ 979055 h 1016000"/>
              <a:gd name="connsiteX5" fmla="*/ 240146 w 872837"/>
              <a:gd name="connsiteY5" fmla="*/ 988291 h 1016000"/>
              <a:gd name="connsiteX6" fmla="*/ 0 w 872837"/>
              <a:gd name="connsiteY6" fmla="*/ 1006764 h 1016000"/>
              <a:gd name="connsiteX7" fmla="*/ 0 w 872837"/>
              <a:gd name="connsiteY7" fmla="*/ 1006764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837" h="1016000">
                <a:moveTo>
                  <a:pt x="785091" y="0"/>
                </a:moveTo>
                <a:cubicBezTo>
                  <a:pt x="775855" y="167794"/>
                  <a:pt x="766619" y="335588"/>
                  <a:pt x="775855" y="452582"/>
                </a:cubicBezTo>
                <a:cubicBezTo>
                  <a:pt x="785091" y="569576"/>
                  <a:pt x="832812" y="615758"/>
                  <a:pt x="840509" y="701964"/>
                </a:cubicBezTo>
                <a:cubicBezTo>
                  <a:pt x="848206" y="788170"/>
                  <a:pt x="872837" y="923636"/>
                  <a:pt x="822037" y="969818"/>
                </a:cubicBezTo>
                <a:cubicBezTo>
                  <a:pt x="771237" y="1016000"/>
                  <a:pt x="535709" y="979055"/>
                  <a:pt x="535709" y="979055"/>
                </a:cubicBezTo>
                <a:lnTo>
                  <a:pt x="240146" y="988291"/>
                </a:lnTo>
                <a:cubicBezTo>
                  <a:pt x="150861" y="992909"/>
                  <a:pt x="0" y="1006764"/>
                  <a:pt x="0" y="1006764"/>
                </a:cubicBezTo>
                <a:lnTo>
                  <a:pt x="0" y="1006764"/>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5" descr="i69 logo plain-01.png"/>
          <p:cNvPicPr>
            <a:picLocks noChangeAspect="1"/>
          </p:cNvPicPr>
          <p:nvPr/>
        </p:nvPicPr>
        <p:blipFill>
          <a:blip r:embed="rId3" cstate="print"/>
          <a:stretch>
            <a:fillRect/>
          </a:stretch>
        </p:blipFill>
        <p:spPr>
          <a:xfrm>
            <a:off x="1295400" y="5791200"/>
            <a:ext cx="423392" cy="381000"/>
          </a:xfrm>
          <a:prstGeom prst="rect">
            <a:avLst/>
          </a:prstGeom>
        </p:spPr>
      </p:pic>
      <p:sp>
        <p:nvSpPr>
          <p:cNvPr id="22" name="TextBox 21"/>
          <p:cNvSpPr txBox="1"/>
          <p:nvPr/>
        </p:nvSpPr>
        <p:spPr>
          <a:xfrm>
            <a:off x="1752600" y="6019800"/>
            <a:ext cx="1143000" cy="369332"/>
          </a:xfrm>
          <a:prstGeom prst="rect">
            <a:avLst/>
          </a:prstGeom>
          <a:solidFill>
            <a:schemeClr val="bg1"/>
          </a:solidFill>
        </p:spPr>
        <p:txBody>
          <a:bodyPr wrap="square" rtlCol="0">
            <a:spAutoFit/>
          </a:bodyPr>
          <a:lstStyle/>
          <a:p>
            <a:r>
              <a:rPr lang="en-US" b="1" dirty="0" smtClean="0"/>
              <a:t>Complete</a:t>
            </a:r>
            <a:endParaRPr lang="en-US" b="1" dirty="0"/>
          </a:p>
        </p:txBody>
      </p:sp>
      <p:sp>
        <p:nvSpPr>
          <p:cNvPr id="23" name="TextBox 22"/>
          <p:cNvSpPr txBox="1"/>
          <p:nvPr/>
        </p:nvSpPr>
        <p:spPr>
          <a:xfrm>
            <a:off x="3429000" y="6096000"/>
            <a:ext cx="1295400" cy="369332"/>
          </a:xfrm>
          <a:prstGeom prst="rect">
            <a:avLst/>
          </a:prstGeom>
          <a:noFill/>
        </p:spPr>
        <p:txBody>
          <a:bodyPr wrap="square" rtlCol="0">
            <a:spAutoFit/>
          </a:bodyPr>
          <a:lstStyle/>
          <a:p>
            <a:r>
              <a:rPr lang="en-US" b="1" i="1" dirty="0" smtClean="0">
                <a:solidFill>
                  <a:srgbClr val="0000CC"/>
                </a:solidFill>
              </a:rPr>
              <a:t>Mississippi</a:t>
            </a:r>
            <a:endParaRPr lang="en-US" b="1" i="1" dirty="0">
              <a:solidFill>
                <a:srgbClr val="0000CC"/>
              </a:solidFill>
            </a:endParaRPr>
          </a:p>
        </p:txBody>
      </p:sp>
      <p:sp>
        <p:nvSpPr>
          <p:cNvPr id="24" name="TextBox 23"/>
          <p:cNvSpPr txBox="1"/>
          <p:nvPr/>
        </p:nvSpPr>
        <p:spPr>
          <a:xfrm>
            <a:off x="4876800" y="1066800"/>
            <a:ext cx="1295400" cy="369332"/>
          </a:xfrm>
          <a:prstGeom prst="rect">
            <a:avLst/>
          </a:prstGeom>
          <a:noFill/>
        </p:spPr>
        <p:txBody>
          <a:bodyPr wrap="square" rtlCol="0">
            <a:spAutoFit/>
          </a:bodyPr>
          <a:lstStyle/>
          <a:p>
            <a:r>
              <a:rPr lang="en-US" b="1" i="1" dirty="0" smtClean="0">
                <a:solidFill>
                  <a:srgbClr val="0000CC"/>
                </a:solidFill>
              </a:rPr>
              <a:t>Kentucky</a:t>
            </a:r>
            <a:endParaRPr lang="en-US" b="1" i="1" dirty="0">
              <a:solidFill>
                <a:srgbClr val="0000CC"/>
              </a:solidFill>
            </a:endParaRPr>
          </a:p>
        </p:txBody>
      </p:sp>
      <p:sp>
        <p:nvSpPr>
          <p:cNvPr id="25" name="TextBox 24"/>
          <p:cNvSpPr txBox="1"/>
          <p:nvPr/>
        </p:nvSpPr>
        <p:spPr>
          <a:xfrm>
            <a:off x="762000" y="1524000"/>
            <a:ext cx="1981200" cy="646331"/>
          </a:xfrm>
          <a:prstGeom prst="rect">
            <a:avLst/>
          </a:prstGeom>
          <a:solidFill>
            <a:srgbClr val="FFFF00"/>
          </a:solidFill>
          <a:ln>
            <a:solidFill>
              <a:schemeClr val="tx1"/>
            </a:solidFill>
          </a:ln>
        </p:spPr>
        <p:txBody>
          <a:bodyPr wrap="square" rtlCol="0">
            <a:spAutoFit/>
          </a:bodyPr>
          <a:lstStyle/>
          <a:p>
            <a:pPr algn="ctr"/>
            <a:r>
              <a:rPr lang="en-US" b="1" dirty="0" smtClean="0"/>
              <a:t>171 Total Miles</a:t>
            </a:r>
          </a:p>
          <a:p>
            <a:pPr algn="ctr"/>
            <a:r>
              <a:rPr lang="en-US" b="1" dirty="0" smtClean="0"/>
              <a:t>65 Open to Traffic</a:t>
            </a:r>
            <a:endParaRPr lang="en-US"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res 2016-03-14 National Map.jpg"/>
          <p:cNvPicPr>
            <a:picLocks noChangeAspect="1"/>
          </p:cNvPicPr>
          <p:nvPr/>
        </p:nvPicPr>
        <p:blipFill>
          <a:blip r:embed="rId3" cstate="print"/>
          <a:stretch>
            <a:fillRect/>
          </a:stretch>
        </p:blipFill>
        <p:spPr>
          <a:xfrm>
            <a:off x="4038600" y="0"/>
            <a:ext cx="5058918" cy="6858000"/>
          </a:xfrm>
          <a:prstGeom prst="rect">
            <a:avLst/>
          </a:prstGeom>
          <a:ln>
            <a:solidFill>
              <a:srgbClr val="0070C0"/>
            </a:solidFill>
          </a:ln>
        </p:spPr>
      </p:pic>
      <p:sp>
        <p:nvSpPr>
          <p:cNvPr id="2" name="Title 1"/>
          <p:cNvSpPr>
            <a:spLocks noGrp="1"/>
          </p:cNvSpPr>
          <p:nvPr>
            <p:ph type="title"/>
          </p:nvPr>
        </p:nvSpPr>
        <p:spPr>
          <a:xfrm>
            <a:off x="914400" y="3429000"/>
            <a:ext cx="2819400" cy="2286000"/>
          </a:xfrm>
        </p:spPr>
        <p:txBody>
          <a:bodyPr>
            <a:normAutofit/>
          </a:bodyPr>
          <a:lstStyle/>
          <a:p>
            <a:r>
              <a:rPr lang="en-US" sz="3600" dirty="0" smtClean="0">
                <a:solidFill>
                  <a:schemeClr val="accent3"/>
                </a:solidFill>
              </a:rPr>
              <a:t>National</a:t>
            </a:r>
            <a:br>
              <a:rPr lang="en-US" sz="3600" dirty="0" smtClean="0">
                <a:solidFill>
                  <a:schemeClr val="accent3"/>
                </a:solidFill>
              </a:rPr>
            </a:br>
            <a:r>
              <a:rPr lang="en-US" sz="3600" dirty="0" smtClean="0">
                <a:solidFill>
                  <a:schemeClr val="accent3"/>
                </a:solidFill>
              </a:rPr>
              <a:t>Status</a:t>
            </a:r>
            <a:br>
              <a:rPr lang="en-US" sz="3600" dirty="0" smtClean="0">
                <a:solidFill>
                  <a:schemeClr val="accent3"/>
                </a:solidFill>
              </a:rPr>
            </a:br>
            <a:r>
              <a:rPr lang="en-US" sz="3600" dirty="0" smtClean="0">
                <a:solidFill>
                  <a:schemeClr val="accent3"/>
                </a:solidFill>
              </a:rPr>
              <a:t>2016</a:t>
            </a:r>
            <a:endParaRPr lang="en-US" sz="3600" dirty="0">
              <a:solidFill>
                <a:schemeClr val="accent3"/>
              </a:solidFill>
            </a:endParaRPr>
          </a:p>
        </p:txBody>
      </p:sp>
      <p:sp>
        <p:nvSpPr>
          <p:cNvPr id="4" name="Slide Number Placeholder 3"/>
          <p:cNvSpPr>
            <a:spLocks noGrp="1"/>
          </p:cNvSpPr>
          <p:nvPr>
            <p:ph type="sldNum" sz="quarter" idx="12"/>
          </p:nvPr>
        </p:nvSpPr>
        <p:spPr/>
        <p:txBody>
          <a:bodyPr/>
          <a:lstStyle/>
          <a:p>
            <a:fld id="{8E1CFE9B-CB35-4C70-A69D-EDF619A88928}" type="slidenum">
              <a:rPr lang="en-US" smtClean="0"/>
              <a:pPr/>
              <a:t>3</a:t>
            </a:fld>
            <a:endParaRPr lang="en-US" dirty="0"/>
          </a:p>
        </p:txBody>
      </p:sp>
      <p:sp>
        <p:nvSpPr>
          <p:cNvPr id="6" name="TextBox 5"/>
          <p:cNvSpPr txBox="1"/>
          <p:nvPr/>
        </p:nvSpPr>
        <p:spPr>
          <a:xfrm>
            <a:off x="4572000" y="2297668"/>
            <a:ext cx="1752600" cy="369332"/>
          </a:xfrm>
          <a:prstGeom prst="rect">
            <a:avLst/>
          </a:prstGeom>
          <a:noFill/>
        </p:spPr>
        <p:txBody>
          <a:bodyPr wrap="square" rtlCol="0">
            <a:spAutoFit/>
          </a:bodyPr>
          <a:lstStyle/>
          <a:p>
            <a:r>
              <a:rPr lang="en-US" dirty="0" smtClean="0"/>
              <a:t>TO BE UPDATED</a:t>
            </a:r>
            <a:endParaRPr lang="en-US" dirty="0"/>
          </a:p>
        </p:txBody>
      </p:sp>
      <p:sp>
        <p:nvSpPr>
          <p:cNvPr id="10" name="Rectangle 9"/>
          <p:cNvSpPr/>
          <p:nvPr/>
        </p:nvSpPr>
        <p:spPr>
          <a:xfrm>
            <a:off x="3810000" y="0"/>
            <a:ext cx="3962400" cy="838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percent complete chart txdot 2016.jpg"/>
          <p:cNvPicPr>
            <a:picLocks noChangeAspect="1"/>
          </p:cNvPicPr>
          <p:nvPr/>
        </p:nvPicPr>
        <p:blipFill>
          <a:blip r:embed="rId4" cstate="print"/>
          <a:srcRect l="2512" t="2381" r="2028"/>
          <a:stretch>
            <a:fillRect/>
          </a:stretch>
        </p:blipFill>
        <p:spPr>
          <a:xfrm>
            <a:off x="250901" y="21266"/>
            <a:ext cx="6458025" cy="3483934"/>
          </a:xfrm>
          <a:prstGeom prst="rect">
            <a:avLst/>
          </a:prstGeom>
          <a:ln>
            <a:solidFill>
              <a:srgbClr val="0070C0"/>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0700" y="3352800"/>
            <a:ext cx="7543800" cy="1470025"/>
          </a:xfrm>
        </p:spPr>
        <p:txBody>
          <a:bodyPr>
            <a:normAutofit/>
          </a:bodyPr>
          <a:lstStyle/>
          <a:p>
            <a:pPr algn="ctr"/>
            <a:r>
              <a:rPr lang="en-US" sz="6600" dirty="0" smtClean="0"/>
              <a:t>Kentucky</a:t>
            </a:r>
            <a:endParaRPr lang="en-US" sz="6600" dirty="0"/>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30</a:t>
            </a:fld>
            <a:endParaRPr lang="en-US" dirty="0"/>
          </a:p>
        </p:txBody>
      </p:sp>
      <p:pic>
        <p:nvPicPr>
          <p:cNvPr id="11" name="Picture 10" descr="i69 logo plain-01.png"/>
          <p:cNvPicPr>
            <a:picLocks noChangeAspect="1"/>
          </p:cNvPicPr>
          <p:nvPr/>
        </p:nvPicPr>
        <p:blipFill>
          <a:blip r:embed="rId2" cstate="print"/>
          <a:stretch>
            <a:fillRect/>
          </a:stretch>
        </p:blipFill>
        <p:spPr>
          <a:xfrm>
            <a:off x="3428841" y="990600"/>
            <a:ext cx="2286318" cy="20574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31</a:t>
            </a:fld>
            <a:endParaRPr lang="en-US" dirty="0"/>
          </a:p>
        </p:txBody>
      </p:sp>
      <p:pic>
        <p:nvPicPr>
          <p:cNvPr id="5" name="Picture 4" descr="I-69 Segments of Independent Utility Map">
            <a:hlinkClick r:id="rId2"/>
          </p:cNvPr>
          <p:cNvPicPr>
            <a:picLocks noChangeAspect="1" noChangeArrowheads="1"/>
          </p:cNvPicPr>
          <p:nvPr/>
        </p:nvPicPr>
        <p:blipFill>
          <a:blip r:embed="rId3" cstate="print"/>
          <a:srcRect/>
          <a:stretch>
            <a:fillRect/>
          </a:stretch>
        </p:blipFill>
        <p:spPr bwMode="auto">
          <a:xfrm>
            <a:off x="0" y="1268413"/>
            <a:ext cx="9144000" cy="5208587"/>
          </a:xfrm>
          <a:prstGeom prst="rect">
            <a:avLst/>
          </a:prstGeom>
          <a:noFill/>
        </p:spPr>
      </p:pic>
      <p:sp>
        <p:nvSpPr>
          <p:cNvPr id="6" name="Text Box 5"/>
          <p:cNvSpPr txBox="1">
            <a:spLocks noChangeArrowheads="1"/>
          </p:cNvSpPr>
          <p:nvPr/>
        </p:nvSpPr>
        <p:spPr bwMode="auto">
          <a:xfrm>
            <a:off x="1905000" y="852488"/>
            <a:ext cx="5562600" cy="823912"/>
          </a:xfrm>
          <a:prstGeom prst="rect">
            <a:avLst/>
          </a:prstGeom>
          <a:noFill/>
          <a:ln w="9525">
            <a:noFill/>
            <a:miter lim="800000"/>
            <a:headEnd/>
            <a:tailEnd/>
          </a:ln>
          <a:effectLst/>
        </p:spPr>
        <p:txBody>
          <a:bodyPr>
            <a:spAutoFit/>
          </a:bodyPr>
          <a:lstStyle/>
          <a:p>
            <a:pPr algn="ctr">
              <a:spcBef>
                <a:spcPct val="50000"/>
              </a:spcBef>
            </a:pPr>
            <a:r>
              <a:rPr lang="en-US" sz="4800" b="1" dirty="0"/>
              <a:t>I</a:t>
            </a:r>
            <a:r>
              <a:rPr lang="en-US" sz="4800" b="1" dirty="0" smtClean="0"/>
              <a:t>n </a:t>
            </a:r>
            <a:r>
              <a:rPr lang="en-US" sz="4800" b="1" dirty="0"/>
              <a:t>Kentucky</a:t>
            </a:r>
          </a:p>
        </p:txBody>
      </p:sp>
      <p:pic>
        <p:nvPicPr>
          <p:cNvPr id="7" name="Picture 7" descr="http://ww.tmnews.com/stories/2011/08/31/ul_I-69_sign+Z.jpg"/>
          <p:cNvPicPr>
            <a:picLocks noChangeAspect="1" noChangeArrowheads="1"/>
          </p:cNvPicPr>
          <p:nvPr/>
        </p:nvPicPr>
        <p:blipFill>
          <a:blip r:embed="rId4" cstate="print"/>
          <a:srcRect/>
          <a:stretch>
            <a:fillRect/>
          </a:stretch>
        </p:blipFill>
        <p:spPr bwMode="auto">
          <a:xfrm>
            <a:off x="457200" y="228600"/>
            <a:ext cx="2286000" cy="2286000"/>
          </a:xfrm>
          <a:prstGeom prst="rect">
            <a:avLst/>
          </a:prstGeom>
          <a:noFill/>
        </p:spPr>
      </p:pic>
      <p:sp>
        <p:nvSpPr>
          <p:cNvPr id="9" name="TextBox 8"/>
          <p:cNvSpPr txBox="1"/>
          <p:nvPr/>
        </p:nvSpPr>
        <p:spPr>
          <a:xfrm>
            <a:off x="4191000" y="5791200"/>
            <a:ext cx="3733800" cy="646331"/>
          </a:xfrm>
          <a:prstGeom prst="rect">
            <a:avLst/>
          </a:prstGeom>
          <a:noFill/>
        </p:spPr>
        <p:txBody>
          <a:bodyPr wrap="square" rtlCol="0">
            <a:spAutoFit/>
          </a:bodyPr>
          <a:lstStyle/>
          <a:p>
            <a:r>
              <a:rPr lang="en-US" b="1" dirty="0" smtClean="0"/>
              <a:t>All sections south of Ohio River could be under shield in the next 2-3 years.</a:t>
            </a:r>
            <a:endParaRPr lang="en-US"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entucky 2.jpg"/>
          <p:cNvPicPr>
            <a:picLocks noGrp="1" noChangeAspect="1"/>
          </p:cNvPicPr>
          <p:nvPr>
            <p:ph idx="1"/>
          </p:nvPr>
        </p:nvPicPr>
        <p:blipFill>
          <a:blip r:embed="rId2" cstate="print"/>
          <a:stretch>
            <a:fillRect/>
          </a:stretch>
        </p:blipFill>
        <p:spPr>
          <a:xfrm>
            <a:off x="318501" y="76200"/>
            <a:ext cx="8292099" cy="6705600"/>
          </a:xfrm>
        </p:spPr>
      </p:pic>
      <p:sp>
        <p:nvSpPr>
          <p:cNvPr id="4" name="Slide Number Placeholder 3"/>
          <p:cNvSpPr>
            <a:spLocks noGrp="1"/>
          </p:cNvSpPr>
          <p:nvPr>
            <p:ph type="sldNum" sz="quarter" idx="12"/>
          </p:nvPr>
        </p:nvSpPr>
        <p:spPr/>
        <p:txBody>
          <a:bodyPr/>
          <a:lstStyle/>
          <a:p>
            <a:fld id="{8E1CFE9B-CB35-4C70-A69D-EDF619A88928}"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I-69 Ohio River Bridge</a:t>
            </a:r>
            <a:endParaRPr lang="en-US" dirty="0"/>
          </a:p>
        </p:txBody>
      </p:sp>
      <p:sp>
        <p:nvSpPr>
          <p:cNvPr id="3" name="Content Placeholder 2"/>
          <p:cNvSpPr>
            <a:spLocks noGrp="1"/>
          </p:cNvSpPr>
          <p:nvPr>
            <p:ph idx="1"/>
          </p:nvPr>
        </p:nvSpPr>
        <p:spPr>
          <a:xfrm>
            <a:off x="457200" y="1295400"/>
            <a:ext cx="3886200" cy="5181600"/>
          </a:xfrm>
        </p:spPr>
        <p:txBody>
          <a:bodyPr/>
          <a:lstStyle/>
          <a:p>
            <a:pPr>
              <a:buFontTx/>
              <a:buChar char="•"/>
            </a:pPr>
            <a:r>
              <a:rPr lang="en-US" dirty="0" smtClean="0"/>
              <a:t> </a:t>
            </a:r>
            <a:r>
              <a:rPr lang="en-US" b="1" dirty="0" smtClean="0"/>
              <a:t>2008 estimated cost:</a:t>
            </a:r>
            <a:r>
              <a:rPr lang="en-US" dirty="0" smtClean="0"/>
              <a:t> $1.4 billion, including nearly 8 miles of approaches and new terrain build.</a:t>
            </a:r>
          </a:p>
          <a:p>
            <a:pPr>
              <a:buFontTx/>
              <a:buChar char="•"/>
            </a:pPr>
            <a:r>
              <a:rPr lang="en-US" dirty="0" smtClean="0"/>
              <a:t> </a:t>
            </a:r>
            <a:r>
              <a:rPr lang="en-US" b="1" dirty="0" smtClean="0"/>
              <a:t>2014 estimated cost:</a:t>
            </a:r>
            <a:r>
              <a:rPr lang="en-US" dirty="0" smtClean="0"/>
              <a:t> Approx. $850 million, based on shortened route and cost savings identified by construction firm which built new I-70/Stan Musial Bridge at St. Louis (pictured at right). </a:t>
            </a:r>
            <a:endParaRPr lang="en-US" dirty="0" smtClean="0"/>
          </a:p>
          <a:p>
            <a:pPr>
              <a:buFontTx/>
              <a:buChar char="•"/>
            </a:pPr>
            <a:r>
              <a:rPr lang="en-US" dirty="0" smtClean="0"/>
              <a:t>2016 State Highway Plan includes funding for design, right-of-way and utilities work related to the bridge</a:t>
            </a:r>
            <a:endParaRPr lang="en-US" dirty="0" smtClean="0"/>
          </a:p>
          <a:p>
            <a:pPr>
              <a:buNone/>
            </a:pPr>
            <a:endParaRPr lang="en-US" dirty="0" smtClean="0"/>
          </a:p>
          <a:p>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33</a:t>
            </a:fld>
            <a:endParaRPr lang="en-US" dirty="0"/>
          </a:p>
        </p:txBody>
      </p:sp>
      <p:pic>
        <p:nvPicPr>
          <p:cNvPr id="5" name="Picture 7" descr="https://c2.staticflickr.com/4/3862/14707008201_1e89a1ce4a.jpg"/>
          <p:cNvPicPr>
            <a:picLocks noChangeAspect="1" noChangeArrowheads="1"/>
          </p:cNvPicPr>
          <p:nvPr/>
        </p:nvPicPr>
        <p:blipFill>
          <a:blip r:embed="rId2" cstate="print"/>
          <a:srcRect/>
          <a:stretch>
            <a:fillRect/>
          </a:stretch>
        </p:blipFill>
        <p:spPr bwMode="auto">
          <a:xfrm>
            <a:off x="4529552" y="1219201"/>
            <a:ext cx="4347748" cy="2895600"/>
          </a:xfrm>
          <a:prstGeom prst="rect">
            <a:avLst/>
          </a:prstGeom>
          <a:noFill/>
        </p:spPr>
      </p:pic>
      <p:pic>
        <p:nvPicPr>
          <p:cNvPr id="6" name="Picture 3" descr="BridgeLink Logo.JPG"/>
          <p:cNvPicPr>
            <a:picLocks noChangeAspect="1"/>
          </p:cNvPicPr>
          <p:nvPr/>
        </p:nvPicPr>
        <p:blipFill>
          <a:blip r:embed="rId3" cstate="print"/>
          <a:srcRect/>
          <a:stretch>
            <a:fillRect/>
          </a:stretch>
        </p:blipFill>
        <p:spPr bwMode="auto">
          <a:xfrm>
            <a:off x="4572000" y="4495800"/>
            <a:ext cx="4343400" cy="12003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0700" y="3352800"/>
            <a:ext cx="7543800" cy="1470025"/>
          </a:xfrm>
        </p:spPr>
        <p:txBody>
          <a:bodyPr>
            <a:normAutofit/>
          </a:bodyPr>
          <a:lstStyle/>
          <a:p>
            <a:pPr algn="ctr"/>
            <a:r>
              <a:rPr lang="en-US" sz="6600" dirty="0" smtClean="0"/>
              <a:t>Indiana</a:t>
            </a:r>
            <a:endParaRPr lang="en-US" sz="6600" dirty="0"/>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34</a:t>
            </a:fld>
            <a:endParaRPr lang="en-US" dirty="0"/>
          </a:p>
        </p:txBody>
      </p:sp>
      <p:pic>
        <p:nvPicPr>
          <p:cNvPr id="11" name="Picture 10" descr="i69 logo plain-01.png"/>
          <p:cNvPicPr>
            <a:picLocks noChangeAspect="1"/>
          </p:cNvPicPr>
          <p:nvPr/>
        </p:nvPicPr>
        <p:blipFill>
          <a:blip r:embed="rId2" cstate="print"/>
          <a:stretch>
            <a:fillRect/>
          </a:stretch>
        </p:blipFill>
        <p:spPr>
          <a:xfrm>
            <a:off x="3428841" y="990600"/>
            <a:ext cx="2286318" cy="20574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Sections 1-4</a:t>
            </a:r>
            <a:endParaRPr lang="en-US" dirty="0"/>
          </a:p>
        </p:txBody>
      </p:sp>
      <p:sp>
        <p:nvSpPr>
          <p:cNvPr id="3" name="Content Placeholder 2"/>
          <p:cNvSpPr>
            <a:spLocks noGrp="1"/>
          </p:cNvSpPr>
          <p:nvPr>
            <p:ph idx="1"/>
          </p:nvPr>
        </p:nvSpPr>
        <p:spPr/>
        <p:txBody>
          <a:bodyPr/>
          <a:lstStyle/>
          <a:p>
            <a:pPr marL="285750" indent="-285750">
              <a:buClr>
                <a:schemeClr val="tx2"/>
              </a:buClr>
              <a:defRPr/>
            </a:pPr>
            <a:r>
              <a:rPr lang="en-US" b="1" dirty="0" smtClean="0">
                <a:cs typeface="Arial" pitchFamily="34" charset="0"/>
              </a:rPr>
              <a:t>Sections 1-3</a:t>
            </a:r>
          </a:p>
          <a:p>
            <a:pPr marL="285750" indent="-285750">
              <a:buClr>
                <a:schemeClr val="tx2"/>
              </a:buClr>
              <a:defRPr/>
            </a:pPr>
            <a:r>
              <a:rPr lang="en-US" dirty="0" smtClean="0">
                <a:cs typeface="Arial" pitchFamily="34" charset="0"/>
              </a:rPr>
              <a:t>67 miles: I-64 to US 231 near Crane</a:t>
            </a:r>
          </a:p>
          <a:p>
            <a:pPr marL="285750" indent="-285750">
              <a:buClr>
                <a:schemeClr val="tx2"/>
              </a:buClr>
              <a:defRPr/>
            </a:pPr>
            <a:r>
              <a:rPr lang="en-US" dirty="0" smtClean="0">
                <a:cs typeface="Arial" pitchFamily="34" charset="0"/>
              </a:rPr>
              <a:t>9 years ahead of original schedule</a:t>
            </a:r>
          </a:p>
          <a:p>
            <a:pPr marL="285750" indent="-285750">
              <a:buClr>
                <a:schemeClr val="tx2"/>
              </a:buClr>
              <a:defRPr/>
            </a:pPr>
            <a:r>
              <a:rPr lang="en-US" dirty="0" smtClean="0">
                <a:cs typeface="Arial" pitchFamily="34" charset="0"/>
              </a:rPr>
              <a:t>Opened November 2012</a:t>
            </a:r>
          </a:p>
          <a:p>
            <a:pPr marL="285750" indent="-285750">
              <a:buClr>
                <a:schemeClr val="tx2"/>
              </a:buClr>
              <a:buNone/>
              <a:defRPr/>
            </a:pPr>
            <a:endParaRPr lang="en-US" dirty="0" smtClean="0">
              <a:cs typeface="Arial" pitchFamily="34" charset="0"/>
            </a:endParaRPr>
          </a:p>
          <a:p>
            <a:pPr marL="285750" indent="-285750">
              <a:buClr>
                <a:schemeClr val="tx2"/>
              </a:buClr>
              <a:buNone/>
              <a:defRPr/>
            </a:pPr>
            <a:endParaRPr lang="en-US" dirty="0" smtClean="0">
              <a:cs typeface="Arial" pitchFamily="34" charset="0"/>
            </a:endParaRPr>
          </a:p>
          <a:p>
            <a:pPr marL="285750" indent="-285750">
              <a:buClr>
                <a:schemeClr val="tx2"/>
              </a:buClr>
              <a:buNone/>
              <a:defRPr/>
            </a:pPr>
            <a:endParaRPr lang="en-US" dirty="0" smtClean="0">
              <a:cs typeface="Arial" pitchFamily="34" charset="0"/>
            </a:endParaRPr>
          </a:p>
          <a:p>
            <a:pPr marL="285750" indent="-285750">
              <a:buClr>
                <a:schemeClr val="tx2"/>
              </a:buClr>
              <a:buNone/>
              <a:defRPr/>
            </a:pPr>
            <a:endParaRPr lang="en-US" dirty="0" smtClean="0">
              <a:cs typeface="Arial" pitchFamily="34" charset="0"/>
            </a:endParaRPr>
          </a:p>
          <a:p>
            <a:pPr marL="285750" indent="-285750">
              <a:buClr>
                <a:schemeClr val="tx2"/>
              </a:buClr>
              <a:defRPr/>
            </a:pPr>
            <a:r>
              <a:rPr lang="en-US" b="1" dirty="0" smtClean="0">
                <a:cs typeface="Arial" pitchFamily="34" charset="0"/>
              </a:rPr>
              <a:t>Section 4</a:t>
            </a:r>
          </a:p>
          <a:p>
            <a:pPr marL="285750" indent="-285750">
              <a:buClr>
                <a:schemeClr val="tx2"/>
              </a:buClr>
              <a:defRPr/>
            </a:pPr>
            <a:r>
              <a:rPr lang="en-US" dirty="0" smtClean="0">
                <a:cs typeface="Arial" pitchFamily="34" charset="0"/>
              </a:rPr>
              <a:t>27 miles: US 231 to SR 37</a:t>
            </a:r>
          </a:p>
          <a:p>
            <a:pPr marL="285750" indent="-285750">
              <a:buClr>
                <a:schemeClr val="tx2"/>
              </a:buClr>
              <a:defRPr/>
            </a:pPr>
            <a:r>
              <a:rPr lang="en-US" dirty="0" smtClean="0">
                <a:cs typeface="Arial" pitchFamily="34" charset="0"/>
              </a:rPr>
              <a:t>Links 4-lanes from Evansville to Bloomington</a:t>
            </a:r>
          </a:p>
          <a:p>
            <a:pPr marL="285750" indent="-285750">
              <a:buClr>
                <a:schemeClr val="tx2"/>
              </a:buClr>
              <a:defRPr/>
            </a:pPr>
            <a:r>
              <a:rPr lang="en-US" dirty="0" smtClean="0">
                <a:cs typeface="Arial" pitchFamily="34" charset="0"/>
              </a:rPr>
              <a:t>Opened December 2015</a:t>
            </a:r>
            <a:endParaRPr lang="en-US" b="1" dirty="0" smtClean="0">
              <a:cs typeface="Arial" pitchFamily="34" charset="0"/>
            </a:endParaRPr>
          </a:p>
          <a:p>
            <a:pPr marL="285750" indent="-285750">
              <a:buClr>
                <a:schemeClr val="tx2"/>
              </a:buClr>
              <a:defRPr/>
            </a:pPr>
            <a:endParaRPr lang="en-US" dirty="0" smtClean="0"/>
          </a:p>
          <a:p>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35</a:t>
            </a:fld>
            <a:endParaRPr lang="en-US" dirty="0"/>
          </a:p>
        </p:txBody>
      </p:sp>
      <p:pic>
        <p:nvPicPr>
          <p:cNvPr id="5" name="Picture 14"/>
          <p:cNvPicPr>
            <a:picLocks noChangeAspect="1"/>
          </p:cNvPicPr>
          <p:nvPr/>
        </p:nvPicPr>
        <p:blipFill>
          <a:blip r:embed="rId2" cstate="print"/>
          <a:srcRect t="20715" b="16728"/>
          <a:stretch>
            <a:fillRect/>
          </a:stretch>
        </p:blipFill>
        <p:spPr bwMode="auto">
          <a:xfrm>
            <a:off x="4191000" y="2286000"/>
            <a:ext cx="4675928" cy="2133600"/>
          </a:xfrm>
          <a:prstGeom prst="rect">
            <a:avLst/>
          </a:prstGeom>
          <a:noFill/>
          <a:ln w="50800">
            <a:solidFill>
              <a:schemeClr val="bg1"/>
            </a:solid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Section 5</a:t>
            </a:r>
            <a:endParaRPr lang="en-US" dirty="0"/>
          </a:p>
        </p:txBody>
      </p:sp>
      <p:sp>
        <p:nvSpPr>
          <p:cNvPr id="3" name="Content Placeholder 2"/>
          <p:cNvSpPr>
            <a:spLocks noGrp="1"/>
          </p:cNvSpPr>
          <p:nvPr>
            <p:ph idx="1"/>
          </p:nvPr>
        </p:nvSpPr>
        <p:spPr/>
        <p:txBody>
          <a:bodyPr>
            <a:normAutofit/>
          </a:bodyPr>
          <a:lstStyle/>
          <a:p>
            <a:pPr marL="285750" indent="-285750">
              <a:buClr>
                <a:schemeClr val="tx2"/>
              </a:buClr>
              <a:defRPr/>
            </a:pPr>
            <a:r>
              <a:rPr lang="en-US" b="1" dirty="0" smtClean="0">
                <a:cs typeface="Arial" pitchFamily="34" charset="0"/>
              </a:rPr>
              <a:t>Section 5</a:t>
            </a:r>
          </a:p>
          <a:p>
            <a:pPr marL="285750" indent="-285750">
              <a:buClr>
                <a:schemeClr val="tx2"/>
              </a:buClr>
              <a:defRPr/>
            </a:pPr>
            <a:r>
              <a:rPr lang="en-US" dirty="0" smtClean="0">
                <a:cs typeface="Arial" pitchFamily="34" charset="0"/>
              </a:rPr>
              <a:t>21 miles: Bloomington to Martinsville</a:t>
            </a:r>
          </a:p>
          <a:p>
            <a:pPr marL="285750" indent="-285750">
              <a:buClr>
                <a:schemeClr val="tx2"/>
              </a:buClr>
              <a:defRPr/>
            </a:pPr>
            <a:r>
              <a:rPr lang="en-US" dirty="0" smtClean="0">
                <a:cs typeface="Arial" pitchFamily="34" charset="0"/>
              </a:rPr>
              <a:t>P3 Availability Payment Procurement 2013-2014</a:t>
            </a:r>
          </a:p>
          <a:p>
            <a:pPr marL="285750" indent="-285750">
              <a:buClr>
                <a:schemeClr val="tx2"/>
              </a:buClr>
              <a:defRPr/>
            </a:pPr>
            <a:r>
              <a:rPr lang="en-US" dirty="0" smtClean="0">
                <a:cs typeface="Arial" pitchFamily="34" charset="0"/>
              </a:rPr>
              <a:t>Construction began fall 2014</a:t>
            </a:r>
          </a:p>
          <a:p>
            <a:pPr marL="285750" indent="-285750">
              <a:buClr>
                <a:schemeClr val="tx2"/>
              </a:buClr>
              <a:defRPr/>
            </a:pPr>
            <a:r>
              <a:rPr lang="en-US" dirty="0" smtClean="0">
                <a:cs typeface="Arial" pitchFamily="34" charset="0"/>
              </a:rPr>
              <a:t>Original completion date late fall 2016; est. July 2017</a:t>
            </a:r>
          </a:p>
          <a:p>
            <a:pPr marL="285750" indent="-285750">
              <a:buClr>
                <a:schemeClr val="tx2"/>
              </a:buClr>
              <a:defRPr/>
            </a:pPr>
            <a:r>
              <a:rPr lang="en-US" dirty="0" smtClean="0">
                <a:cs typeface="Arial" pitchFamily="34" charset="0"/>
              </a:rPr>
              <a:t>Delays and payment issues with contractor</a:t>
            </a:r>
          </a:p>
          <a:p>
            <a:pPr>
              <a:buNone/>
            </a:pPr>
            <a:endParaRPr lang="en-US" b="1" dirty="0" smtClean="0">
              <a:cs typeface="Arial" pitchFamily="34" charset="0"/>
            </a:endParaRPr>
          </a:p>
          <a:p>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36</a:t>
            </a:fld>
            <a:endParaRPr lang="en-US" dirty="0"/>
          </a:p>
        </p:txBody>
      </p:sp>
      <p:pic>
        <p:nvPicPr>
          <p:cNvPr id="3074" name="Picture 2" descr="http://indianapublicmedia.org/news/files/2013/10/car-i-69.jpg"/>
          <p:cNvPicPr>
            <a:picLocks noChangeAspect="1" noChangeArrowheads="1"/>
          </p:cNvPicPr>
          <p:nvPr/>
        </p:nvPicPr>
        <p:blipFill>
          <a:blip r:embed="rId2" cstate="print"/>
          <a:srcRect/>
          <a:stretch>
            <a:fillRect/>
          </a:stretch>
        </p:blipFill>
        <p:spPr bwMode="auto">
          <a:xfrm>
            <a:off x="2286000" y="3505200"/>
            <a:ext cx="4000500" cy="2667001"/>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Section 6</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cs typeface="Arial" pitchFamily="34" charset="0"/>
              </a:rPr>
              <a:t>Section 6</a:t>
            </a:r>
          </a:p>
          <a:p>
            <a:pPr marL="285750" indent="-285750">
              <a:buClr>
                <a:schemeClr val="tx2"/>
              </a:buClr>
              <a:defRPr/>
            </a:pPr>
            <a:r>
              <a:rPr lang="en-US" dirty="0" smtClean="0">
                <a:cs typeface="Arial" pitchFamily="34" charset="0"/>
              </a:rPr>
              <a:t>26 miles: Martinsville to Indianapolis</a:t>
            </a:r>
          </a:p>
          <a:p>
            <a:pPr marL="285750" indent="-285750">
              <a:buClr>
                <a:schemeClr val="tx2"/>
              </a:buClr>
              <a:defRPr/>
            </a:pPr>
            <a:r>
              <a:rPr lang="en-US" dirty="0" smtClean="0">
                <a:cs typeface="Arial" pitchFamily="34" charset="0"/>
              </a:rPr>
              <a:t>Initially had 27 alternative routes; narrowed down to 14</a:t>
            </a:r>
          </a:p>
          <a:p>
            <a:pPr marL="285750" indent="-285750">
              <a:buClr>
                <a:schemeClr val="tx2"/>
              </a:buClr>
              <a:defRPr/>
            </a:pPr>
            <a:r>
              <a:rPr lang="en-US" dirty="0" smtClean="0">
                <a:cs typeface="Arial" pitchFamily="34" charset="0"/>
              </a:rPr>
              <a:t>In June announced 5 preliminary alternatives</a:t>
            </a:r>
          </a:p>
          <a:p>
            <a:pPr marL="285750" indent="-285750">
              <a:buClr>
                <a:schemeClr val="tx2"/>
              </a:buClr>
              <a:defRPr/>
            </a:pPr>
            <a:r>
              <a:rPr lang="en-US" dirty="0" smtClean="0">
                <a:cs typeface="Arial" pitchFamily="34" charset="0"/>
              </a:rPr>
              <a:t>March 29</a:t>
            </a:r>
            <a:r>
              <a:rPr lang="en-US" baseline="30000" dirty="0" smtClean="0">
                <a:cs typeface="Arial" pitchFamily="34" charset="0"/>
              </a:rPr>
              <a:t>th</a:t>
            </a:r>
            <a:r>
              <a:rPr lang="en-US" dirty="0" smtClean="0">
                <a:cs typeface="Arial" pitchFamily="34" charset="0"/>
              </a:rPr>
              <a:t> announced the “reasonable alternative”</a:t>
            </a:r>
          </a:p>
          <a:p>
            <a:pPr marL="685800" lvl="1">
              <a:buClr>
                <a:schemeClr val="tx2"/>
              </a:buClr>
              <a:defRPr/>
            </a:pPr>
            <a:r>
              <a:rPr lang="en-US" dirty="0" smtClean="0">
                <a:cs typeface="Arial" pitchFamily="34" charset="0"/>
              </a:rPr>
              <a:t>provides greatest regional congestion relief</a:t>
            </a:r>
          </a:p>
          <a:p>
            <a:pPr marL="685800" lvl="1">
              <a:buClr>
                <a:schemeClr val="tx2"/>
              </a:buClr>
              <a:defRPr/>
            </a:pPr>
            <a:r>
              <a:rPr lang="en-US" dirty="0" smtClean="0">
                <a:cs typeface="Arial" pitchFamily="34" charset="0"/>
              </a:rPr>
              <a:t>provides greatest economic benefits</a:t>
            </a:r>
          </a:p>
          <a:p>
            <a:pPr marL="685800" lvl="1">
              <a:buClr>
                <a:schemeClr val="tx2"/>
              </a:buClr>
              <a:defRPr/>
            </a:pPr>
            <a:r>
              <a:rPr lang="en-US" dirty="0" smtClean="0">
                <a:cs typeface="Arial" pitchFamily="34" charset="0"/>
              </a:rPr>
              <a:t>among the lowest cost alternatives</a:t>
            </a:r>
          </a:p>
          <a:p>
            <a:pPr marL="685800" lvl="1">
              <a:buClr>
                <a:schemeClr val="tx2"/>
              </a:buClr>
              <a:defRPr/>
            </a:pPr>
            <a:r>
              <a:rPr lang="en-US" dirty="0" smtClean="0">
                <a:cs typeface="Arial" pitchFamily="34" charset="0"/>
              </a:rPr>
              <a:t>lowest impacts on wetlands, forest, and agricultural areas</a:t>
            </a:r>
          </a:p>
          <a:p>
            <a:pPr marL="685800" lvl="1">
              <a:buClr>
                <a:schemeClr val="tx2"/>
              </a:buClr>
              <a:defRPr/>
            </a:pPr>
            <a:r>
              <a:rPr lang="en-US" dirty="0" smtClean="0">
                <a:cs typeface="Arial" pitchFamily="34" charset="0"/>
              </a:rPr>
              <a:t>strong stakeholder and public support compared to other alternatives </a:t>
            </a:r>
          </a:p>
          <a:p>
            <a:pPr marL="285750" indent="-285750">
              <a:buClr>
                <a:schemeClr val="tx2"/>
              </a:buClr>
              <a:defRPr/>
            </a:pPr>
            <a:r>
              <a:rPr lang="en-US" dirty="0" smtClean="0">
                <a:cs typeface="Arial" pitchFamily="34" charset="0"/>
              </a:rPr>
              <a:t>Preferred Alternative will be determined in early 2017</a:t>
            </a:r>
          </a:p>
          <a:p>
            <a:pPr marL="285750" indent="-285750">
              <a:buClr>
                <a:schemeClr val="tx2"/>
              </a:buClr>
              <a:defRPr/>
            </a:pPr>
            <a:r>
              <a:rPr lang="en-US" dirty="0" smtClean="0">
                <a:cs typeface="Arial" pitchFamily="34" charset="0"/>
              </a:rPr>
              <a:t>Selected Alternative will be determined in early 2018</a:t>
            </a:r>
          </a:p>
          <a:p>
            <a:pPr marL="285750" indent="-285750">
              <a:buClr>
                <a:schemeClr val="tx2"/>
              </a:buClr>
              <a:defRPr/>
            </a:pPr>
            <a:r>
              <a:rPr lang="en-US" dirty="0" smtClean="0">
                <a:cs typeface="Arial" pitchFamily="34" charset="0"/>
              </a:rPr>
              <a:t>ROD expected 1</a:t>
            </a:r>
            <a:r>
              <a:rPr lang="en-US" baseline="30000" dirty="0" smtClean="0">
                <a:cs typeface="Arial" pitchFamily="34" charset="0"/>
              </a:rPr>
              <a:t>st</a:t>
            </a:r>
            <a:r>
              <a:rPr lang="en-US" dirty="0" smtClean="0">
                <a:cs typeface="Arial" pitchFamily="34" charset="0"/>
              </a:rPr>
              <a:t> quarter of 2018</a:t>
            </a:r>
          </a:p>
          <a:p>
            <a:pPr marL="285750" indent="-285750">
              <a:buClr>
                <a:schemeClr val="tx2"/>
              </a:buClr>
              <a:defRPr/>
            </a:pPr>
            <a:r>
              <a:rPr lang="en-US" dirty="0" smtClean="0">
                <a:cs typeface="Arial" pitchFamily="34" charset="0"/>
              </a:rPr>
              <a:t>Currently no funding but Governor committed to finishing I-69</a:t>
            </a:r>
          </a:p>
          <a:p>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Section 6 (cont.)</a:t>
            </a:r>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38</a:t>
            </a:fld>
            <a:endParaRPr lang="en-US" dirty="0"/>
          </a:p>
        </p:txBody>
      </p:sp>
      <p:pic>
        <p:nvPicPr>
          <p:cNvPr id="1025" name="Picture 1"/>
          <p:cNvPicPr>
            <a:picLocks noGrp="1" noChangeAspect="1" noChangeArrowheads="1"/>
          </p:cNvPicPr>
          <p:nvPr>
            <p:ph idx="1"/>
          </p:nvPr>
        </p:nvPicPr>
        <p:blipFill>
          <a:blip r:embed="rId2" cstate="print"/>
          <a:srcRect/>
          <a:stretch>
            <a:fillRect/>
          </a:stretch>
        </p:blipFill>
        <p:spPr bwMode="auto">
          <a:xfrm>
            <a:off x="242511" y="1133108"/>
            <a:ext cx="8901489" cy="4658092"/>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I-69 Bridge Update</a:t>
            </a:r>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39</a:t>
            </a:fld>
            <a:endParaRPr lang="en-U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4561079" y="1219200"/>
            <a:ext cx="4278121" cy="4648200"/>
          </a:xfrm>
          <a:prstGeom prst="rect">
            <a:avLst/>
          </a:prstGeom>
          <a:noFill/>
          <a:ln w="9525">
            <a:solidFill>
              <a:schemeClr val="tx1"/>
            </a:solidFill>
            <a:miter lim="800000"/>
            <a:headEnd/>
            <a:tailEnd/>
          </a:ln>
        </p:spPr>
      </p:pic>
      <p:sp>
        <p:nvSpPr>
          <p:cNvPr id="7" name="TextBox 6"/>
          <p:cNvSpPr txBox="1"/>
          <p:nvPr/>
        </p:nvSpPr>
        <p:spPr>
          <a:xfrm>
            <a:off x="381000" y="1219200"/>
            <a:ext cx="4191000" cy="4495800"/>
          </a:xfrm>
          <a:prstGeom prst="rect">
            <a:avLst/>
          </a:prstGeom>
          <a:noFill/>
        </p:spPr>
        <p:txBody>
          <a:bodyPr wrap="square" rtlCol="0">
            <a:spAutoFit/>
          </a:bodyPr>
          <a:lstStyle/>
          <a:p>
            <a:pPr marL="285750" lvl="0" indent="-285750">
              <a:spcBef>
                <a:spcPct val="20000"/>
              </a:spcBef>
              <a:buClr>
                <a:schemeClr val="accent4"/>
              </a:buClr>
              <a:buSzPct val="130000"/>
              <a:buFont typeface="Wingdings" pitchFamily="2" charset="2"/>
              <a:buChar char="§"/>
              <a:defRPr/>
            </a:pPr>
            <a:r>
              <a:rPr lang="en-US" sz="1900" dirty="0" smtClean="0">
                <a:solidFill>
                  <a:prstClr val="black"/>
                </a:solidFill>
                <a:latin typeface="Tahoma" pitchFamily="34" charset="0"/>
                <a:ea typeface="Tahoma" pitchFamily="34" charset="0"/>
                <a:cs typeface="Arial" pitchFamily="34" charset="0"/>
              </a:rPr>
              <a:t>Remains a tier-1 project in Blue Ribbon Panel on Projects</a:t>
            </a:r>
          </a:p>
          <a:p>
            <a:pPr marL="285750" lvl="0" indent="-285750">
              <a:spcBef>
                <a:spcPct val="20000"/>
              </a:spcBef>
              <a:buClr>
                <a:schemeClr val="accent4"/>
              </a:buClr>
              <a:buSzPct val="130000"/>
              <a:buFont typeface="Wingdings" pitchFamily="2" charset="2"/>
              <a:buChar char="§"/>
              <a:defRPr/>
            </a:pPr>
            <a:r>
              <a:rPr lang="en-US" sz="1900" dirty="0" smtClean="0">
                <a:solidFill>
                  <a:prstClr val="black"/>
                </a:solidFill>
                <a:latin typeface="Tahoma" pitchFamily="34" charset="0"/>
                <a:ea typeface="Tahoma" pitchFamily="34" charset="0"/>
                <a:cs typeface="Arial" pitchFamily="34" charset="0"/>
              </a:rPr>
              <a:t>New analysis of tolling revenue shows the bridge is financially feasible in our preferred scenario</a:t>
            </a:r>
          </a:p>
          <a:p>
            <a:pPr marL="285750" lvl="0" indent="-285750">
              <a:spcBef>
                <a:spcPct val="20000"/>
              </a:spcBef>
              <a:buClr>
                <a:schemeClr val="accent4"/>
              </a:buClr>
              <a:buSzPct val="130000"/>
              <a:buFont typeface="Wingdings" pitchFamily="2" charset="2"/>
              <a:buChar char="§"/>
              <a:defRPr/>
            </a:pPr>
            <a:r>
              <a:rPr lang="en-US" sz="1900" dirty="0" smtClean="0">
                <a:solidFill>
                  <a:prstClr val="black"/>
                </a:solidFill>
                <a:latin typeface="Tahoma" pitchFamily="34" charset="0"/>
                <a:ea typeface="Tahoma" pitchFamily="34" charset="0"/>
                <a:cs typeface="Arial" pitchFamily="34" charset="0"/>
              </a:rPr>
              <a:t>IN Roads and Transportation Chairman Ed Soliday will hold meetings about the bridge this summer</a:t>
            </a:r>
          </a:p>
          <a:p>
            <a:pPr marL="285750" lvl="0" indent="-285750">
              <a:spcBef>
                <a:spcPct val="20000"/>
              </a:spcBef>
              <a:buClr>
                <a:schemeClr val="accent4"/>
              </a:buClr>
              <a:buSzPct val="130000"/>
              <a:buFont typeface="Wingdings" pitchFamily="2" charset="2"/>
              <a:buChar char="§"/>
              <a:defRPr/>
            </a:pPr>
            <a:r>
              <a:rPr lang="en-US" sz="1900" dirty="0" smtClean="0">
                <a:solidFill>
                  <a:prstClr val="black"/>
                </a:solidFill>
                <a:latin typeface="Tahoma" pitchFamily="34" charset="0"/>
                <a:ea typeface="Tahoma" pitchFamily="34" charset="0"/>
                <a:cs typeface="Arial" pitchFamily="34" charset="0"/>
              </a:rPr>
              <a:t>KY Governor Matt Bevin has included $28.8 million in funding over the next three years and is a supporter of the project</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0700" y="3352800"/>
            <a:ext cx="7543800" cy="1470025"/>
          </a:xfrm>
        </p:spPr>
        <p:txBody>
          <a:bodyPr>
            <a:normAutofit/>
          </a:bodyPr>
          <a:lstStyle/>
          <a:p>
            <a:pPr algn="ctr"/>
            <a:r>
              <a:rPr lang="en-US" sz="6600" dirty="0" smtClean="0"/>
              <a:t>Texas</a:t>
            </a:r>
            <a:endParaRPr lang="en-US" sz="6600" dirty="0"/>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4</a:t>
            </a:fld>
            <a:endParaRPr lang="en-US" dirty="0"/>
          </a:p>
        </p:txBody>
      </p:sp>
      <p:pic>
        <p:nvPicPr>
          <p:cNvPr id="11" name="Picture 10" descr="i69 logo plain-01.png"/>
          <p:cNvPicPr>
            <a:picLocks noChangeAspect="1"/>
          </p:cNvPicPr>
          <p:nvPr/>
        </p:nvPicPr>
        <p:blipFill>
          <a:blip r:embed="rId3" cstate="print"/>
          <a:stretch>
            <a:fillRect/>
          </a:stretch>
        </p:blipFill>
        <p:spPr>
          <a:xfrm>
            <a:off x="3428841" y="990600"/>
            <a:ext cx="2286318" cy="20574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Connectivity, Collaboration, Capacity</a:t>
            </a:r>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40</a:t>
            </a:fld>
            <a:endParaRPr lang="en-US" dirty="0"/>
          </a:p>
        </p:txBody>
      </p:sp>
      <p:sp>
        <p:nvSpPr>
          <p:cNvPr id="5" name="Content Placeholder 2"/>
          <p:cNvSpPr>
            <a:spLocks noGrp="1"/>
          </p:cNvSpPr>
          <p:nvPr>
            <p:ph sz="quarter" idx="1"/>
          </p:nvPr>
        </p:nvSpPr>
        <p:spPr>
          <a:xfrm>
            <a:off x="914400" y="5562600"/>
            <a:ext cx="7491382" cy="940105"/>
          </a:xfrm>
          <a:solidFill>
            <a:schemeClr val="tx1">
              <a:lumMod val="50000"/>
              <a:lumOff val="50000"/>
            </a:schemeClr>
          </a:solidFill>
        </p:spPr>
        <p:txBody>
          <a:bodyPr>
            <a:noAutofit/>
          </a:bodyPr>
          <a:lstStyle/>
          <a:p>
            <a:pPr marL="0" indent="0" algn="ctr">
              <a:buNone/>
            </a:pPr>
            <a:r>
              <a:rPr lang="en-US" sz="2800" b="1" dirty="0" smtClean="0">
                <a:solidFill>
                  <a:schemeClr val="bg1"/>
                </a:solidFill>
                <a:latin typeface="Bangla MN"/>
                <a:cs typeface="Bangla MN"/>
              </a:rPr>
              <a:t>Working together to create traction across the state and beyond.</a:t>
            </a:r>
          </a:p>
          <a:p>
            <a:pPr algn="ctr"/>
            <a:endParaRPr lang="en-US" sz="2800" b="1" dirty="0">
              <a:solidFill>
                <a:schemeClr val="bg1"/>
              </a:solidFill>
              <a:latin typeface="Bangla MN"/>
              <a:cs typeface="Bangla MN"/>
            </a:endParaRPr>
          </a:p>
        </p:txBody>
      </p:sp>
      <p:pic>
        <p:nvPicPr>
          <p:cNvPr id="6" name="Content Placeholder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04800" y="1295400"/>
            <a:ext cx="3060071" cy="3962400"/>
          </a:xfrm>
          <a:prstGeom prst="rect">
            <a:avLst/>
          </a:prstGeom>
        </p:spPr>
      </p:pic>
      <p:sp>
        <p:nvSpPr>
          <p:cNvPr id="9" name="Rectangle 8"/>
          <p:cNvSpPr/>
          <p:nvPr/>
        </p:nvSpPr>
        <p:spPr>
          <a:xfrm>
            <a:off x="3505200" y="1905000"/>
            <a:ext cx="5257800" cy="1569660"/>
          </a:xfrm>
          <a:prstGeom prst="rect">
            <a:avLst/>
          </a:prstGeom>
        </p:spPr>
        <p:txBody>
          <a:bodyPr wrap="square">
            <a:spAutoFit/>
          </a:bodyPr>
          <a:lstStyle/>
          <a:p>
            <a:r>
              <a:rPr lang="en-US" sz="2400" b="1" dirty="0"/>
              <a:t>“Connectivity lays </a:t>
            </a:r>
            <a:r>
              <a:rPr lang="en-US" sz="2400" b="1" dirty="0" smtClean="0"/>
              <a:t>the groundwork </a:t>
            </a:r>
            <a:r>
              <a:rPr lang="en-US" sz="2400" b="1" dirty="0"/>
              <a:t>for empowerment and the framework for</a:t>
            </a:r>
          </a:p>
          <a:p>
            <a:r>
              <a:rPr lang="en-US" sz="2400" b="1" dirty="0"/>
              <a:t>innovation.”</a:t>
            </a:r>
          </a:p>
          <a:p>
            <a:r>
              <a:rPr lang="en-US" sz="2400" b="1" dirty="0"/>
              <a:t>	--Global Innovation Report 2015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0700" y="3352800"/>
            <a:ext cx="7543800" cy="1470025"/>
          </a:xfrm>
        </p:spPr>
        <p:txBody>
          <a:bodyPr>
            <a:normAutofit/>
          </a:bodyPr>
          <a:lstStyle/>
          <a:p>
            <a:pPr algn="ctr"/>
            <a:r>
              <a:rPr lang="en-US" sz="6600" dirty="0" smtClean="0"/>
              <a:t>Michigan</a:t>
            </a:r>
            <a:endParaRPr lang="en-US" sz="6600" dirty="0"/>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41</a:t>
            </a:fld>
            <a:endParaRPr lang="en-US" dirty="0"/>
          </a:p>
        </p:txBody>
      </p:sp>
      <p:pic>
        <p:nvPicPr>
          <p:cNvPr id="11" name="Picture 10" descr="i69 logo plain-01.png"/>
          <p:cNvPicPr>
            <a:picLocks noChangeAspect="1"/>
          </p:cNvPicPr>
          <p:nvPr/>
        </p:nvPicPr>
        <p:blipFill>
          <a:blip r:embed="rId2" cstate="print"/>
          <a:stretch>
            <a:fillRect/>
          </a:stretch>
        </p:blipFill>
        <p:spPr>
          <a:xfrm>
            <a:off x="3428841" y="990600"/>
            <a:ext cx="2286318" cy="20574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9" y="381000"/>
            <a:ext cx="8001000" cy="563562"/>
          </a:xfrm>
        </p:spPr>
        <p:txBody>
          <a:bodyPr>
            <a:normAutofit fontScale="90000"/>
          </a:bodyPr>
          <a:lstStyle/>
          <a:p>
            <a:r>
              <a:rPr lang="en-US" dirty="0"/>
              <a:t>I-69 International Trade Corridor </a:t>
            </a:r>
            <a:br>
              <a:rPr lang="en-US" dirty="0"/>
            </a:br>
            <a:r>
              <a:rPr lang="en-US" dirty="0"/>
              <a:t>Next Michigan Development Corporation</a:t>
            </a:r>
            <a:br>
              <a:rPr lang="en-US" dirty="0"/>
            </a:br>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42</a:t>
            </a:fld>
            <a:endParaRPr lang="en-US" dirty="0"/>
          </a:p>
        </p:txBody>
      </p:sp>
      <p:pic>
        <p:nvPicPr>
          <p:cNvPr id="1028" name="Picture 4"/>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154590"/>
            <a:ext cx="4495800" cy="15124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0" y="152400"/>
            <a:ext cx="765297"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1" name="Picture 7" descr="I-69 Thumb Region countie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92259" y="1148181"/>
            <a:ext cx="4060549" cy="250941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28600" y="3413879"/>
            <a:ext cx="9067799" cy="2123658"/>
          </a:xfrm>
          <a:prstGeom prst="rect">
            <a:avLst/>
          </a:prstGeom>
        </p:spPr>
        <p:txBody>
          <a:bodyPr wrap="square">
            <a:spAutoFit/>
          </a:bodyPr>
          <a:lstStyle/>
          <a:p>
            <a:pPr marL="285750" indent="-285750" fontAlgn="base">
              <a:lnSpc>
                <a:spcPct val="150000"/>
              </a:lnSpc>
              <a:buFont typeface="Arial" panose="020B0604020202020204" pitchFamily="34" charset="0"/>
              <a:buChar char="•"/>
              <a:tabLst>
                <a:tab pos="341313" algn="l"/>
              </a:tabLst>
            </a:pPr>
            <a:r>
              <a:rPr lang="en-US" sz="2200" dirty="0" smtClean="0">
                <a:latin typeface="Tahoma" panose="020B0604030504040204" pitchFamily="34" charset="0"/>
                <a:ea typeface="Tahoma" panose="020B0604030504040204" pitchFamily="34" charset="0"/>
                <a:cs typeface="Tahoma" panose="020B0604030504040204" pitchFamily="34" charset="0"/>
              </a:rPr>
              <a:t>A collaboration of industry and government</a:t>
            </a:r>
          </a:p>
          <a:p>
            <a:pPr marL="285750" indent="-285750" fontAlgn="base">
              <a:lnSpc>
                <a:spcPct val="150000"/>
              </a:lnSpc>
              <a:buFont typeface="Arial" panose="020B0604020202020204" pitchFamily="34" charset="0"/>
              <a:buChar char="•"/>
              <a:tabLst>
                <a:tab pos="341313" algn="l"/>
              </a:tabLst>
            </a:pPr>
            <a:r>
              <a:rPr lang="en-US" sz="2200" dirty="0" smtClean="0">
                <a:latin typeface="Tahoma" panose="020B0604030504040204" pitchFamily="34" charset="0"/>
                <a:ea typeface="Tahoma" panose="020B0604030504040204" pitchFamily="34" charset="0"/>
                <a:cs typeface="Tahoma" panose="020B0604030504040204" pitchFamily="34" charset="0"/>
              </a:rPr>
              <a:t>35 municipal partners, 4 counties</a:t>
            </a:r>
          </a:p>
          <a:p>
            <a:pPr marL="285750" indent="-285750" fontAlgn="base">
              <a:lnSpc>
                <a:spcPct val="150000"/>
              </a:lnSpc>
              <a:buFont typeface="Arial" panose="020B0604020202020204" pitchFamily="34" charset="0"/>
              <a:buChar char="•"/>
              <a:tabLst>
                <a:tab pos="341313" algn="l"/>
              </a:tabLst>
            </a:pPr>
            <a:r>
              <a:rPr lang="en-US" sz="2200" dirty="0" smtClean="0">
                <a:latin typeface="Tahoma" panose="020B0604030504040204" pitchFamily="34" charset="0"/>
                <a:ea typeface="Tahoma" panose="020B0604030504040204" pitchFamily="34" charset="0"/>
                <a:cs typeface="Tahoma" panose="020B0604030504040204" pitchFamily="34" charset="0"/>
              </a:rPr>
              <a:t>Regional projects and regional branding</a:t>
            </a:r>
          </a:p>
          <a:p>
            <a:pPr marL="285750" indent="-285750" fontAlgn="base">
              <a:lnSpc>
                <a:spcPct val="150000"/>
              </a:lnSpc>
              <a:buFont typeface="Arial" panose="020B0604020202020204" pitchFamily="34" charset="0"/>
              <a:buChar char="•"/>
              <a:tabLst>
                <a:tab pos="341313" algn="l"/>
              </a:tabLst>
            </a:pPr>
            <a:r>
              <a:rPr lang="en-US" sz="2200" dirty="0" smtClean="0">
                <a:latin typeface="Tahoma" panose="020B0604030504040204" pitchFamily="34" charset="0"/>
                <a:ea typeface="Tahoma" panose="020B0604030504040204" pitchFamily="34" charset="0"/>
                <a:cs typeface="Tahoma" panose="020B0604030504040204" pitchFamily="34" charset="0"/>
              </a:rPr>
              <a:t>3 of 5 Next Michigan Development Corp.’s are located on I-69</a:t>
            </a:r>
            <a:endParaRPr lang="en-US" sz="2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304800" y="2438400"/>
            <a:ext cx="5105400" cy="1200329"/>
          </a:xfrm>
          <a:prstGeom prst="rect">
            <a:avLst/>
          </a:prstGeom>
        </p:spPr>
        <p:txBody>
          <a:bodyPr wrap="square">
            <a:spAutoFit/>
          </a:bodyPr>
          <a:lstStyle/>
          <a:p>
            <a:endParaRPr lang="en-US" b="1" dirty="0" smtClean="0"/>
          </a:p>
          <a:p>
            <a:r>
              <a:rPr lang="en-US" b="1" dirty="0" smtClean="0"/>
              <a:t>About Us</a:t>
            </a:r>
          </a:p>
          <a:p>
            <a:r>
              <a:rPr lang="en-US" b="1" i="1" dirty="0" smtClean="0">
                <a:solidFill>
                  <a:schemeClr val="accent3"/>
                </a:solidFill>
              </a:rPr>
              <a:t>We </a:t>
            </a:r>
            <a:r>
              <a:rPr lang="en-US" b="1" i="1" dirty="0">
                <a:solidFill>
                  <a:schemeClr val="accent3"/>
                </a:solidFill>
              </a:rPr>
              <a:t>Grow it. We Move it.  We Work it. </a:t>
            </a:r>
            <a:r>
              <a:rPr lang="en-US" b="1" i="1" dirty="0" smtClean="0">
                <a:solidFill>
                  <a:schemeClr val="accent3"/>
                </a:solidFill>
              </a:rPr>
              <a:t> We </a:t>
            </a:r>
            <a:r>
              <a:rPr lang="en-US" b="1" i="1" dirty="0">
                <a:solidFill>
                  <a:schemeClr val="accent3"/>
                </a:solidFill>
              </a:rPr>
              <a:t>Enjoy it!</a:t>
            </a:r>
          </a:p>
          <a:p>
            <a:endParaRPr lang="en-US" dirty="0"/>
          </a:p>
        </p:txBody>
      </p:sp>
    </p:spTree>
    <p:extLst>
      <p:ext uri="{BB962C8B-B14F-4D97-AF65-F5344CB8AC3E}">
        <p14:creationId xmlns:p14="http://schemas.microsoft.com/office/powerpoint/2010/main" xmlns="" val="2602323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U.S./Canada Border Crossing </a:t>
            </a:r>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43</a:t>
            </a:fld>
            <a:endParaRPr lang="en-US" dirty="0"/>
          </a:p>
        </p:txBody>
      </p:sp>
      <p:sp>
        <p:nvSpPr>
          <p:cNvPr id="7" name="Slide Number Placeholder 3"/>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1CFE9B-CB35-4C70-A69D-EDF619A88928}" type="slidenum">
              <a:rPr lang="en-US" smtClean="0"/>
              <a:pPr/>
              <a:t>43</a:t>
            </a:fld>
            <a:endParaRPr lang="en-US" dirty="0"/>
          </a:p>
        </p:txBody>
      </p:sp>
      <p:sp>
        <p:nvSpPr>
          <p:cNvPr id="8" name="TextBox 7"/>
          <p:cNvSpPr txBox="1"/>
          <p:nvPr/>
        </p:nvSpPr>
        <p:spPr>
          <a:xfrm>
            <a:off x="533400" y="1143000"/>
            <a:ext cx="8610600" cy="2000548"/>
          </a:xfrm>
          <a:prstGeom prst="rect">
            <a:avLst/>
          </a:prstGeom>
          <a:noFill/>
        </p:spPr>
        <p:txBody>
          <a:bodyPr wrap="square" rtlCol="0">
            <a:spAutoFit/>
          </a:bodyPr>
          <a:lstStyle/>
          <a:p>
            <a:r>
              <a:rPr lang="en-US" sz="2800" b="1" dirty="0"/>
              <a:t>Blue Water Bridge Plaza &amp; Corridor Improvements</a:t>
            </a:r>
          </a:p>
          <a:p>
            <a:pPr marL="342900" indent="-342900">
              <a:buFont typeface="Arial" panose="020B0604020202020204" pitchFamily="34" charset="0"/>
              <a:buChar char="•"/>
            </a:pPr>
            <a:r>
              <a:rPr lang="en-US" sz="2400" dirty="0" smtClean="0"/>
              <a:t>I-96/I-69 </a:t>
            </a:r>
            <a:r>
              <a:rPr lang="en-US" sz="2400" dirty="0"/>
              <a:t>Corridor, Black River Bridge - $90 million</a:t>
            </a:r>
          </a:p>
          <a:p>
            <a:pPr marL="342900" indent="-342900">
              <a:buFont typeface="Arial" panose="020B0604020202020204" pitchFamily="34" charset="0"/>
              <a:buChar char="•"/>
            </a:pPr>
            <a:r>
              <a:rPr lang="en-US" sz="2400" dirty="0" smtClean="0"/>
              <a:t>I-96/I-69 </a:t>
            </a:r>
            <a:r>
              <a:rPr lang="en-US" sz="2400" dirty="0"/>
              <a:t>Interchange &amp; Welcome Center – $81.5 million</a:t>
            </a:r>
          </a:p>
          <a:p>
            <a:pPr marL="342900" indent="-342900">
              <a:buFont typeface="Arial" panose="020B0604020202020204" pitchFamily="34" charset="0"/>
              <a:buChar char="•"/>
            </a:pPr>
            <a:r>
              <a:rPr lang="en-US" sz="2400" dirty="0"/>
              <a:t>Proposed: 56-Acre Bridge Plaza and Corridor Expansion </a:t>
            </a:r>
          </a:p>
          <a:p>
            <a:pPr marL="342900" indent="-342900">
              <a:buFont typeface="Arial" panose="020B0604020202020204" pitchFamily="34" charset="0"/>
              <a:buChar char="•"/>
            </a:pPr>
            <a:r>
              <a:rPr lang="en-US" sz="2400" dirty="0"/>
              <a:t>Counter-Proposal: 34-acre Plaza Expansion – </a:t>
            </a:r>
            <a:r>
              <a:rPr lang="en-US" sz="2400" dirty="0" smtClean="0"/>
              <a:t>$165 Million</a:t>
            </a:r>
            <a:endParaRPr lang="en-US" sz="24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23033" y="3432086"/>
            <a:ext cx="4221423" cy="22829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3276600"/>
            <a:ext cx="4800600" cy="2962934"/>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5399" y="5382203"/>
            <a:ext cx="1295401" cy="1160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Blue Water Bridge Plaza Expansion Project</a:t>
            </a:r>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44</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1981200"/>
            <a:ext cx="5966460" cy="4137660"/>
          </a:xfrm>
          <a:prstGeom prst="rect">
            <a:avLst/>
          </a:prstGeom>
        </p:spPr>
      </p:pic>
      <p:sp>
        <p:nvSpPr>
          <p:cNvPr id="5" name="TextBox 4"/>
          <p:cNvSpPr txBox="1"/>
          <p:nvPr/>
        </p:nvSpPr>
        <p:spPr>
          <a:xfrm>
            <a:off x="609600" y="1143000"/>
            <a:ext cx="8001000" cy="369332"/>
          </a:xfrm>
          <a:prstGeom prst="rect">
            <a:avLst/>
          </a:prstGeom>
          <a:noFill/>
        </p:spPr>
        <p:txBody>
          <a:bodyPr wrap="square" rtlCol="0">
            <a:spAutoFit/>
          </a:bodyPr>
          <a:lstStyle/>
          <a:p>
            <a:r>
              <a:rPr lang="en-US" b="1" dirty="0" smtClean="0"/>
              <a:t>One of the busiest Commercial Corridors for International Truck Traffic</a:t>
            </a:r>
            <a:endParaRPr lang="en-US" b="1" dirty="0"/>
          </a:p>
        </p:txBody>
      </p:sp>
      <p:sp>
        <p:nvSpPr>
          <p:cNvPr id="6" name="Rectangle 5"/>
          <p:cNvSpPr/>
          <p:nvPr/>
        </p:nvSpPr>
        <p:spPr>
          <a:xfrm>
            <a:off x="6781800" y="4832866"/>
            <a:ext cx="1981200" cy="653534"/>
          </a:xfrm>
          <a:prstGeom prst="rect">
            <a:avLst/>
          </a:prstGeom>
          <a:solidFill>
            <a:srgbClr val="00B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934200" y="4876800"/>
            <a:ext cx="1981200" cy="523220"/>
          </a:xfrm>
          <a:prstGeom prst="rect">
            <a:avLst/>
          </a:prstGeom>
          <a:noFill/>
        </p:spPr>
        <p:txBody>
          <a:bodyPr wrap="square" rtlCol="0">
            <a:spAutoFit/>
          </a:bodyPr>
          <a:lstStyle/>
          <a:p>
            <a:r>
              <a:rPr lang="en-US" sz="2800" b="1" dirty="0" smtClean="0"/>
              <a:t>Complete</a:t>
            </a:r>
            <a:endParaRPr lang="en-US" sz="2800" b="1" dirty="0"/>
          </a:p>
        </p:txBody>
      </p:sp>
      <p:sp>
        <p:nvSpPr>
          <p:cNvPr id="8" name="Left Arrow 7"/>
          <p:cNvSpPr/>
          <p:nvPr/>
        </p:nvSpPr>
        <p:spPr>
          <a:xfrm rot="666649">
            <a:off x="5204789" y="4675246"/>
            <a:ext cx="1395526" cy="35323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781800" y="2438400"/>
            <a:ext cx="1981200" cy="1143000"/>
          </a:xfrm>
          <a:prstGeom prst="rect">
            <a:avLst/>
          </a:prstGeom>
          <a:solidFill>
            <a:srgbClr val="00339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934912" y="2503557"/>
            <a:ext cx="1981200" cy="954107"/>
          </a:xfrm>
          <a:prstGeom prst="rect">
            <a:avLst/>
          </a:prstGeom>
          <a:noFill/>
        </p:spPr>
        <p:txBody>
          <a:bodyPr wrap="square" rtlCol="0">
            <a:spAutoFit/>
          </a:bodyPr>
          <a:lstStyle/>
          <a:p>
            <a:r>
              <a:rPr lang="en-US" sz="2800" b="1" dirty="0" smtClean="0">
                <a:solidFill>
                  <a:schemeClr val="bg1"/>
                </a:solidFill>
              </a:rPr>
              <a:t>Pending Funding</a:t>
            </a:r>
            <a:endParaRPr lang="en-US" sz="2800" b="1" dirty="0">
              <a:solidFill>
                <a:schemeClr val="bg1"/>
              </a:solidFill>
            </a:endParaRPr>
          </a:p>
        </p:txBody>
      </p:sp>
      <p:sp>
        <p:nvSpPr>
          <p:cNvPr id="14" name="Left Arrow 13"/>
          <p:cNvSpPr/>
          <p:nvPr/>
        </p:nvSpPr>
        <p:spPr>
          <a:xfrm rot="666649">
            <a:off x="5231843" y="3327027"/>
            <a:ext cx="1454034" cy="3461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646020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Freight Network</a:t>
            </a:r>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45</a:t>
            </a:fld>
            <a:endParaRPr lang="en-US" dirty="0"/>
          </a:p>
        </p:txBody>
      </p:sp>
      <p:sp>
        <p:nvSpPr>
          <p:cNvPr id="5" name="Title 1"/>
          <p:cNvSpPr txBox="1">
            <a:spLocks/>
          </p:cNvSpPr>
          <p:nvPr/>
        </p:nvSpPr>
        <p:spPr>
          <a:xfrm>
            <a:off x="819150" y="256483"/>
            <a:ext cx="10515600" cy="132556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i="1" kern="1200">
                <a:solidFill>
                  <a:schemeClr val="accent3"/>
                </a:solidFill>
                <a:latin typeface="Tahoma" pitchFamily="34" charset="0"/>
                <a:ea typeface="Tahoma" pitchFamily="34" charset="0"/>
                <a:cs typeface="Tahoma" pitchFamily="34" charset="0"/>
              </a:defRPr>
            </a:lvl1pPr>
          </a:lstStyle>
          <a:p>
            <a:endParaRPr lang="en-US" dirty="0"/>
          </a:p>
        </p:txBody>
      </p:sp>
      <p:sp>
        <p:nvSpPr>
          <p:cNvPr id="6" name="Slide Number Placeholder 3"/>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1CFE9B-CB35-4C70-A69D-EDF619A88928}" type="slidenum">
              <a:rPr lang="en-US" smtClean="0"/>
              <a:pPr/>
              <a:t>45</a:t>
            </a:fld>
            <a:endParaRPr lang="en-US" dirty="0"/>
          </a:p>
        </p:txBody>
      </p:sp>
      <p:sp>
        <p:nvSpPr>
          <p:cNvPr id="7" name="TextBox 6"/>
          <p:cNvSpPr txBox="1"/>
          <p:nvPr/>
        </p:nvSpPr>
        <p:spPr>
          <a:xfrm>
            <a:off x="533400" y="1249740"/>
            <a:ext cx="8400796"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First </a:t>
            </a:r>
            <a:r>
              <a:rPr lang="en-US" sz="2400" dirty="0"/>
              <a:t>122 Miles from Blue Water Bridge to Lansing Omitted </a:t>
            </a:r>
          </a:p>
          <a:p>
            <a:pPr marL="342900" indent="-342900">
              <a:buFont typeface="Arial" panose="020B0604020202020204" pitchFamily="34" charset="0"/>
              <a:buChar char="•"/>
            </a:pPr>
            <a:r>
              <a:rPr lang="en-US" sz="2400" dirty="0"/>
              <a:t>I-75 and I-94 Connections to I-69 Omitted</a:t>
            </a:r>
          </a:p>
          <a:p>
            <a:pPr marL="342900" indent="-342900">
              <a:buFont typeface="Arial" panose="020B0604020202020204" pitchFamily="34" charset="0"/>
              <a:buChar char="•"/>
            </a:pPr>
            <a:r>
              <a:rPr lang="en-US" sz="2400" dirty="0"/>
              <a:t>Region Waged Significant Public Input Campaign</a:t>
            </a:r>
          </a:p>
          <a:p>
            <a:pPr marL="342900" indent="-342900">
              <a:buFont typeface="Arial" panose="020B0604020202020204" pitchFamily="34" charset="0"/>
              <a:buChar char="•"/>
            </a:pPr>
            <a:r>
              <a:rPr lang="en-US" sz="2400" dirty="0"/>
              <a:t>Numerous DC Conversations Addressing Shortfall In Plan</a:t>
            </a:r>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52600" y="2971800"/>
            <a:ext cx="6057900" cy="2994660"/>
          </a:xfrm>
          <a:prstGeom prst="rect">
            <a:avLst/>
          </a:prstGeom>
          <a:ln>
            <a:solidFill>
              <a:srgbClr val="0070C0"/>
            </a:solidFill>
          </a:ln>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39000" y="1676400"/>
            <a:ext cx="838200" cy="7511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29670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2209800"/>
            <a:ext cx="5900925" cy="4352925"/>
          </a:xfrm>
          <a:prstGeom prst="rect">
            <a:avLst/>
          </a:prstGeom>
          <a:noFill/>
          <a:ln w="38100">
            <a:solidFill>
              <a:srgbClr val="FFC000"/>
            </a:solidFill>
            <a:miter lim="800000"/>
            <a:headEnd/>
            <a:tailEnd/>
          </a:ln>
          <a:extLst>
            <a:ext uri="{909E8E84-426E-40DD-AFC4-6F175D3DCCD1}">
              <a14:hiddenFill xmlns:a14="http://schemas.microsoft.com/office/drawing/2010/main" xmlns="">
                <a:solidFill>
                  <a:schemeClr val="accent1"/>
                </a:solidFill>
              </a14:hiddenFill>
            </a:ext>
          </a:extLst>
        </p:spPr>
      </p:pic>
      <p:sp>
        <p:nvSpPr>
          <p:cNvPr id="2" name="Title 1"/>
          <p:cNvSpPr>
            <a:spLocks noGrp="1"/>
          </p:cNvSpPr>
          <p:nvPr>
            <p:ph type="title"/>
          </p:nvPr>
        </p:nvSpPr>
        <p:spPr/>
        <p:txBody>
          <a:bodyPr/>
          <a:lstStyle/>
          <a:p>
            <a:r>
              <a:rPr lang="en-US" dirty="0" smtClean="0"/>
              <a:t>Traffic Flows</a:t>
            </a:r>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46</a:t>
            </a:fld>
            <a:endParaRPr lang="en-US" dirty="0"/>
          </a:p>
        </p:txBody>
      </p:sp>
      <p:sp>
        <p:nvSpPr>
          <p:cNvPr id="5" name="Title 1"/>
          <p:cNvSpPr txBox="1">
            <a:spLocks/>
          </p:cNvSpPr>
          <p:nvPr/>
        </p:nvSpPr>
        <p:spPr>
          <a:xfrm>
            <a:off x="819150" y="256483"/>
            <a:ext cx="10515600" cy="132556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i="1" kern="1200">
                <a:solidFill>
                  <a:schemeClr val="accent3"/>
                </a:solidFill>
                <a:latin typeface="Tahoma" pitchFamily="34" charset="0"/>
                <a:ea typeface="Tahoma" pitchFamily="34" charset="0"/>
                <a:cs typeface="Tahoma" pitchFamily="34" charset="0"/>
              </a:defRPr>
            </a:lvl1pPr>
          </a:lstStyle>
          <a:p>
            <a:endParaRPr lang="en-US" dirty="0"/>
          </a:p>
        </p:txBody>
      </p:sp>
      <p:sp>
        <p:nvSpPr>
          <p:cNvPr id="6" name="Slide Number Placeholder 3"/>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1CFE9B-CB35-4C70-A69D-EDF619A88928}" type="slidenum">
              <a:rPr lang="en-US" smtClean="0"/>
              <a:pPr/>
              <a:t>46</a:t>
            </a:fld>
            <a:endParaRPr lang="en-US" dirty="0"/>
          </a:p>
        </p:txBody>
      </p:sp>
      <p:sp>
        <p:nvSpPr>
          <p:cNvPr id="7" name="TextBox 6"/>
          <p:cNvSpPr txBox="1"/>
          <p:nvPr/>
        </p:nvSpPr>
        <p:spPr>
          <a:xfrm>
            <a:off x="533400" y="1249740"/>
            <a:ext cx="8400796"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Blue Water Bridge averages 5.5 million crossings annually</a:t>
            </a:r>
            <a:endParaRPr lang="en-US" sz="2400" dirty="0"/>
          </a:p>
          <a:p>
            <a:pPr marL="342900" indent="-342900">
              <a:buFont typeface="Arial" panose="020B0604020202020204" pitchFamily="34" charset="0"/>
              <a:buChar char="•"/>
            </a:pPr>
            <a:r>
              <a:rPr lang="en-US" sz="2400" dirty="0" smtClean="0"/>
              <a:t>Inbound and outbound traffic is about equal</a:t>
            </a:r>
            <a:endParaRPr lang="en-US" sz="2400"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53200" y="2337212"/>
            <a:ext cx="838200" cy="7511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83522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0700" y="3429000"/>
            <a:ext cx="7591300" cy="2438400"/>
          </a:xfrm>
        </p:spPr>
        <p:txBody>
          <a:bodyPr>
            <a:normAutofit/>
          </a:bodyPr>
          <a:lstStyle/>
          <a:p>
            <a:pPr algn="ctr"/>
            <a:r>
              <a:rPr lang="en-US" sz="4800" dirty="0" smtClean="0"/>
              <a:t>A Freight Corridor Connecting the American Heartland</a:t>
            </a:r>
            <a:endParaRPr lang="en-US" sz="4800" dirty="0"/>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47</a:t>
            </a:fld>
            <a:endParaRPr lang="en-US" dirty="0"/>
          </a:p>
        </p:txBody>
      </p:sp>
      <p:pic>
        <p:nvPicPr>
          <p:cNvPr id="11" name="Picture 10" descr="i69 logo plain-01.png"/>
          <p:cNvPicPr>
            <a:picLocks noChangeAspect="1"/>
          </p:cNvPicPr>
          <p:nvPr/>
        </p:nvPicPr>
        <p:blipFill>
          <a:blip r:embed="rId2" cstate="print"/>
          <a:stretch>
            <a:fillRect/>
          </a:stretch>
        </p:blipFill>
        <p:spPr>
          <a:xfrm>
            <a:off x="3428841" y="990600"/>
            <a:ext cx="2286318" cy="20574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1CFE9B-CB35-4C70-A69D-EDF619A88928}" type="slidenum">
              <a:rPr lang="en-US" smtClean="0"/>
              <a:pPr/>
              <a:t>5</a:t>
            </a:fld>
            <a:endParaRPr lang="en-US" dirty="0"/>
          </a:p>
        </p:txBody>
      </p:sp>
      <p:pic>
        <p:nvPicPr>
          <p:cNvPr id="1026"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1295505"/>
            <a:ext cx="999831" cy="9937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4" cstate="print">
            <a:extLst>
              <a:ext uri="{28A0092B-C50C-407E-A947-70E740481C1C}">
                <a14:useLocalDpi xmlns="" xmlns:a14="http://schemas.microsoft.com/office/drawing/2010/main" val="0"/>
              </a:ext>
            </a:extLst>
          </a:blip>
          <a:srcRect l="8218" t="15233" r="37950" b="5087"/>
          <a:stretch/>
        </p:blipFill>
        <p:spPr>
          <a:xfrm>
            <a:off x="1256813" y="1295505"/>
            <a:ext cx="1142026" cy="993353"/>
          </a:xfrm>
          <a:prstGeom prst="rect">
            <a:avLst/>
          </a:prstGeom>
          <a:ln w="19050">
            <a:noFill/>
          </a:ln>
        </p:spPr>
      </p:pic>
      <p:pic>
        <p:nvPicPr>
          <p:cNvPr id="102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15772" y="1295083"/>
            <a:ext cx="1103313" cy="993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581400" y="1295082"/>
            <a:ext cx="744537" cy="993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342870" y="1295081"/>
            <a:ext cx="1182687" cy="993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626100" y="1288730"/>
            <a:ext cx="1536700" cy="993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179733" y="1295505"/>
            <a:ext cx="1871663" cy="1000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itle 9"/>
          <p:cNvSpPr txBox="1">
            <a:spLocks/>
          </p:cNvSpPr>
          <p:nvPr/>
        </p:nvSpPr>
        <p:spPr>
          <a:xfrm>
            <a:off x="533400" y="2635251"/>
            <a:ext cx="3825325" cy="14097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chemeClr val="accent3"/>
                </a:solidFill>
                <a:effectLst/>
                <a:uLnTx/>
                <a:uFillTx/>
                <a:latin typeface="Tahoma" pitchFamily="34" charset="0"/>
                <a:ea typeface="Tahoma" pitchFamily="34" charset="0"/>
                <a:cs typeface="Tahoma" pitchFamily="34" charset="0"/>
              </a:rPr>
              <a:t>I-69 UPDATE</a:t>
            </a:r>
            <a:endParaRPr kumimoji="0" lang="en-US" sz="4000" b="1" i="1" u="none" strike="noStrike" kern="1200" cap="none" spc="0" normalizeH="0" baseline="0" noProof="0" dirty="0">
              <a:ln>
                <a:noFill/>
              </a:ln>
              <a:solidFill>
                <a:schemeClr val="accent3"/>
              </a:solidFill>
              <a:effectLst/>
              <a:uLnTx/>
              <a:uFillTx/>
              <a:latin typeface="Tahoma" pitchFamily="34" charset="0"/>
              <a:ea typeface="Tahoma" pitchFamily="34" charset="0"/>
              <a:cs typeface="Tahoma" pitchFamily="34" charset="0"/>
            </a:endParaRPr>
          </a:p>
        </p:txBody>
      </p:sp>
      <p:sp>
        <p:nvSpPr>
          <p:cNvPr id="5" name="Rectangle 4"/>
          <p:cNvSpPr/>
          <p:nvPr/>
        </p:nvSpPr>
        <p:spPr>
          <a:xfrm>
            <a:off x="567267" y="3860285"/>
            <a:ext cx="3487301" cy="369332"/>
          </a:xfrm>
          <a:prstGeom prst="rect">
            <a:avLst/>
          </a:prstGeom>
        </p:spPr>
        <p:txBody>
          <a:bodyPr wrap="none">
            <a:spAutoFit/>
          </a:bodyPr>
          <a:lstStyle/>
          <a:p>
            <a:pPr marL="342900" lvl="0" indent="-342900">
              <a:spcBef>
                <a:spcPct val="20000"/>
              </a:spcBef>
              <a:buClr>
                <a:schemeClr val="accent4">
                  <a:lumMod val="75000"/>
                </a:schemeClr>
              </a:buClr>
              <a:buSzPct val="130000"/>
              <a:buFont typeface="Wingdings" pitchFamily="2" charset="2"/>
              <a:buChar char="§"/>
              <a:defRPr/>
            </a:pPr>
            <a:r>
              <a:rPr lang="en-US" dirty="0">
                <a:latin typeface="Tahoma" pitchFamily="34" charset="0"/>
                <a:ea typeface="Tahoma" pitchFamily="34" charset="0"/>
                <a:cs typeface="Tahoma" pitchFamily="34" charset="0"/>
              </a:rPr>
              <a:t>Commissioner Jeff Austin, III</a:t>
            </a:r>
          </a:p>
        </p:txBody>
      </p:sp>
      <p:sp>
        <p:nvSpPr>
          <p:cNvPr id="7" name="Title 6"/>
          <p:cNvSpPr>
            <a:spLocks noGrp="1"/>
          </p:cNvSpPr>
          <p:nvPr>
            <p:ph type="title"/>
          </p:nvPr>
        </p:nvSpPr>
        <p:spPr>
          <a:xfrm>
            <a:off x="1832546" y="274638"/>
            <a:ext cx="6850507" cy="563562"/>
          </a:xfrm>
        </p:spPr>
        <p:txBody>
          <a:bodyPr/>
          <a:lstStyle/>
          <a:p>
            <a:r>
              <a:rPr lang="en-US" dirty="0"/>
              <a:t>Texas Department of Transportation</a:t>
            </a:r>
          </a:p>
        </p:txBody>
      </p:sp>
      <p:pic>
        <p:nvPicPr>
          <p:cNvPr id="1034" name="Picture 10"/>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35601" y="26987"/>
            <a:ext cx="1292225"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14" descr="Harlingen Sign Unveiling 2013 2.jpg"/>
          <p:cNvPicPr>
            <a:picLocks noChangeAspect="1"/>
          </p:cNvPicPr>
          <p:nvPr/>
        </p:nvPicPr>
        <p:blipFill>
          <a:blip r:embed="rId11" cstate="print"/>
          <a:stretch>
            <a:fillRect/>
          </a:stretch>
        </p:blipFill>
        <p:spPr>
          <a:xfrm>
            <a:off x="4343400" y="2567307"/>
            <a:ext cx="4704736" cy="314769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1CFE9B-CB35-4C70-A69D-EDF619A88928}" type="slidenum">
              <a:rPr lang="en-US" smtClean="0"/>
              <a:pPr/>
              <a:t>6</a:t>
            </a:fld>
            <a:endParaRPr lang="en-US" dirty="0"/>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220883" y="0"/>
            <a:ext cx="4437528" cy="6857999"/>
          </a:xfrm>
          <a:prstGeom prst="rect">
            <a:avLst/>
          </a:prstGeom>
        </p:spPr>
      </p:pic>
      <p:sp>
        <p:nvSpPr>
          <p:cNvPr id="8" name="Title 1"/>
          <p:cNvSpPr>
            <a:spLocks noGrp="1"/>
          </p:cNvSpPr>
          <p:nvPr>
            <p:ph type="title"/>
          </p:nvPr>
        </p:nvSpPr>
        <p:spPr>
          <a:xfrm>
            <a:off x="990600" y="1295400"/>
            <a:ext cx="2971800" cy="2362200"/>
          </a:xfrm>
        </p:spPr>
        <p:txBody>
          <a:bodyPr>
            <a:normAutofit/>
          </a:bodyPr>
          <a:lstStyle/>
          <a:p>
            <a:r>
              <a:rPr lang="en-US" dirty="0" smtClean="0">
                <a:solidFill>
                  <a:schemeClr val="accent3"/>
                </a:solidFill>
              </a:rPr>
              <a:t>Interstate Designation Status for I-69 In Texas</a:t>
            </a:r>
            <a:endParaRPr lang="en-US" dirty="0">
              <a:solidFill>
                <a:schemeClr val="accent3"/>
              </a:solidFill>
            </a:endParaRPr>
          </a:p>
        </p:txBody>
      </p:sp>
    </p:spTree>
    <p:extLst>
      <p:ext uri="{BB962C8B-B14F-4D97-AF65-F5344CB8AC3E}">
        <p14:creationId xmlns="" xmlns:p14="http://schemas.microsoft.com/office/powerpoint/2010/main" val="30718004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1CFE9B-CB35-4C70-A69D-EDF619A88928}" type="slidenum">
              <a:rPr lang="en-US" smtClean="0"/>
              <a:pPr/>
              <a:t>7</a:t>
            </a:fld>
            <a:endParaRPr lang="en-US" dirty="0"/>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173071" y="-2"/>
            <a:ext cx="4437529" cy="6858002"/>
          </a:xfrm>
          <a:prstGeom prst="rect">
            <a:avLst/>
          </a:prstGeom>
        </p:spPr>
      </p:pic>
      <p:sp>
        <p:nvSpPr>
          <p:cNvPr id="5" name="Title 1"/>
          <p:cNvSpPr>
            <a:spLocks noGrp="1"/>
          </p:cNvSpPr>
          <p:nvPr>
            <p:ph type="title"/>
          </p:nvPr>
        </p:nvSpPr>
        <p:spPr>
          <a:xfrm>
            <a:off x="533400" y="1143000"/>
            <a:ext cx="3429000" cy="2286000"/>
          </a:xfrm>
        </p:spPr>
        <p:txBody>
          <a:bodyPr>
            <a:normAutofit/>
          </a:bodyPr>
          <a:lstStyle/>
          <a:p>
            <a:r>
              <a:rPr lang="en-US" dirty="0" smtClean="0">
                <a:solidFill>
                  <a:schemeClr val="accent3"/>
                </a:solidFill>
              </a:rPr>
              <a:t>I-69 System Planning and</a:t>
            </a:r>
            <a:br>
              <a:rPr lang="en-US" dirty="0" smtClean="0">
                <a:solidFill>
                  <a:schemeClr val="accent3"/>
                </a:solidFill>
              </a:rPr>
            </a:br>
            <a:r>
              <a:rPr lang="en-US" dirty="0" smtClean="0"/>
              <a:t>Environmental Review Status</a:t>
            </a:r>
            <a:endParaRPr lang="en-US" dirty="0">
              <a:solidFill>
                <a:schemeClr val="accent3"/>
              </a:solidFill>
            </a:endParaRPr>
          </a:p>
        </p:txBody>
      </p:sp>
    </p:spTree>
    <p:extLst>
      <p:ext uri="{BB962C8B-B14F-4D97-AF65-F5344CB8AC3E}">
        <p14:creationId xmlns="" xmlns:p14="http://schemas.microsoft.com/office/powerpoint/2010/main" val="74193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I-69 Funding Program</a:t>
            </a:r>
          </a:p>
        </p:txBody>
      </p:sp>
      <p:sp>
        <p:nvSpPr>
          <p:cNvPr id="3" name="Content Placeholder 2"/>
          <p:cNvSpPr>
            <a:spLocks noGrp="1"/>
          </p:cNvSpPr>
          <p:nvPr>
            <p:ph idx="1"/>
          </p:nvPr>
        </p:nvSpPr>
        <p:spPr>
          <a:xfrm>
            <a:off x="914400" y="1143000"/>
            <a:ext cx="7543800" cy="4800600"/>
          </a:xfrm>
        </p:spPr>
        <p:txBody>
          <a:bodyPr>
            <a:normAutofit lnSpcReduction="10000"/>
          </a:bodyPr>
          <a:lstStyle/>
          <a:p>
            <a:pPr>
              <a:spcBef>
                <a:spcPts val="1200"/>
              </a:spcBef>
            </a:pPr>
            <a:r>
              <a:rPr lang="en-US" dirty="0" smtClean="0"/>
              <a:t>There </a:t>
            </a:r>
            <a:r>
              <a:rPr lang="en-US" dirty="0"/>
              <a:t>is limited funding from federal and state programs, which are subject to congressional and legislative </a:t>
            </a:r>
            <a:r>
              <a:rPr lang="en-US" dirty="0" smtClean="0"/>
              <a:t>actions. </a:t>
            </a:r>
            <a:endParaRPr lang="en-US" dirty="0"/>
          </a:p>
          <a:p>
            <a:pPr>
              <a:spcBef>
                <a:spcPts val="1200"/>
              </a:spcBef>
            </a:pPr>
            <a:r>
              <a:rPr lang="en-US" dirty="0"/>
              <a:t>In 2012, the I-69 Advisory Committee recommended innovative funding and project development strategies such as </a:t>
            </a:r>
          </a:p>
          <a:p>
            <a:pPr lvl="1">
              <a:spcBef>
                <a:spcPts val="1200"/>
              </a:spcBef>
              <a:spcAft>
                <a:spcPts val="0"/>
              </a:spcAft>
            </a:pPr>
            <a:r>
              <a:rPr lang="en-US" dirty="0"/>
              <a:t>tolling, </a:t>
            </a:r>
          </a:p>
          <a:p>
            <a:pPr lvl="1">
              <a:spcBef>
                <a:spcPts val="1200"/>
              </a:spcBef>
              <a:spcAft>
                <a:spcPts val="0"/>
              </a:spcAft>
            </a:pPr>
            <a:r>
              <a:rPr lang="en-US" dirty="0"/>
              <a:t>tax-increment financing, </a:t>
            </a:r>
          </a:p>
          <a:p>
            <a:pPr lvl="1">
              <a:spcBef>
                <a:spcPts val="1200"/>
              </a:spcBef>
              <a:spcAft>
                <a:spcPts val="0"/>
              </a:spcAft>
            </a:pPr>
            <a:r>
              <a:rPr lang="en-US" dirty="0"/>
              <a:t>public private partnership agreements, and </a:t>
            </a:r>
          </a:p>
          <a:p>
            <a:pPr lvl="1">
              <a:spcBef>
                <a:spcPts val="1200"/>
              </a:spcBef>
              <a:spcAft>
                <a:spcPts val="0"/>
              </a:spcAft>
            </a:pPr>
            <a:r>
              <a:rPr lang="en-US" dirty="0"/>
              <a:t>partnerships with local governments</a:t>
            </a:r>
          </a:p>
          <a:p>
            <a:pPr>
              <a:spcBef>
                <a:spcPts val="1200"/>
              </a:spcBef>
            </a:pPr>
            <a:r>
              <a:rPr lang="en-US" dirty="0" smtClean="0"/>
              <a:t>About </a:t>
            </a:r>
            <a:r>
              <a:rPr lang="en-US" dirty="0"/>
              <a:t>$198 million from the Proposition 1 transportation funding ballot initiative is being used to develop ten I-69 System projects.</a:t>
            </a:r>
          </a:p>
          <a:p>
            <a:pPr>
              <a:spcBef>
                <a:spcPts val="1200"/>
              </a:spcBef>
            </a:pPr>
            <a:r>
              <a:rPr lang="en-US" dirty="0" smtClean="0"/>
              <a:t>Last year’s passage </a:t>
            </a:r>
            <a:r>
              <a:rPr lang="en-US" dirty="0"/>
              <a:t>of </a:t>
            </a:r>
            <a:r>
              <a:rPr lang="en-US" dirty="0" smtClean="0"/>
              <a:t>both Texas’ </a:t>
            </a:r>
            <a:r>
              <a:rPr lang="en-US" dirty="0"/>
              <a:t>Proposition 7 ballot initiative </a:t>
            </a:r>
            <a:r>
              <a:rPr lang="en-US" dirty="0" smtClean="0"/>
              <a:t>and the </a:t>
            </a:r>
            <a:r>
              <a:rPr lang="en-US" dirty="0"/>
              <a:t>FAST Act will provide an additional source of funding, some of which may become available for I-69 development.</a:t>
            </a:r>
          </a:p>
          <a:p>
            <a:pPr>
              <a:spcBef>
                <a:spcPts val="700"/>
              </a:spcBef>
            </a:pPr>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8</a:t>
            </a:fld>
            <a:endParaRPr lang="en-US" dirty="0"/>
          </a:p>
        </p:txBody>
      </p:sp>
    </p:spTree>
    <p:extLst>
      <p:ext uri="{BB962C8B-B14F-4D97-AF65-F5344CB8AC3E}">
        <p14:creationId xmlns="" xmlns:p14="http://schemas.microsoft.com/office/powerpoint/2010/main" val="2496131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I-69 Development Expenditures</a:t>
            </a:r>
          </a:p>
        </p:txBody>
      </p:sp>
      <p:sp>
        <p:nvSpPr>
          <p:cNvPr id="3" name="Content Placeholder 2"/>
          <p:cNvSpPr>
            <a:spLocks noGrp="1"/>
          </p:cNvSpPr>
          <p:nvPr>
            <p:ph idx="1"/>
          </p:nvPr>
        </p:nvSpPr>
        <p:spPr>
          <a:xfrm>
            <a:off x="914400" y="1143000"/>
            <a:ext cx="7467600" cy="4648200"/>
          </a:xfrm>
        </p:spPr>
        <p:txBody>
          <a:bodyPr>
            <a:normAutofit/>
          </a:bodyPr>
          <a:lstStyle/>
          <a:p>
            <a:r>
              <a:rPr lang="en-US" dirty="0" smtClean="0"/>
              <a:t>Since 2010, approximately </a:t>
            </a:r>
            <a:r>
              <a:rPr lang="en-US" dirty="0"/>
              <a:t>$1.47 billion </a:t>
            </a:r>
            <a:r>
              <a:rPr lang="en-US" dirty="0" smtClean="0"/>
              <a:t>has been committed </a:t>
            </a:r>
            <a:r>
              <a:rPr lang="en-US" dirty="0"/>
              <a:t>to fund planning/environmental studies, final </a:t>
            </a:r>
            <a:r>
              <a:rPr lang="en-US" dirty="0" smtClean="0"/>
              <a:t>design &amp; right-of-way </a:t>
            </a:r>
            <a:r>
              <a:rPr lang="en-US" dirty="0"/>
              <a:t>(ROW) acquisition and construction along the </a:t>
            </a:r>
            <a:r>
              <a:rPr lang="en-US" dirty="0" smtClean="0"/>
              <a:t>I-69 Texas </a:t>
            </a:r>
            <a:r>
              <a:rPr lang="en-US" dirty="0"/>
              <a:t>System routes.</a:t>
            </a:r>
          </a:p>
          <a:p>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9</a:t>
            </a:fld>
            <a:endParaRPr lang="en-US" dirty="0"/>
          </a:p>
        </p:txBody>
      </p:sp>
      <p:pic>
        <p:nvPicPr>
          <p:cNvPr id="5122" name="Picture 2" descr="C:\Users\SLINHART\AppData\Local\Microsoft\Windows\Temporary Internet Files\Content.Outlook\027Q6XQL\1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00850" y="2819400"/>
            <a:ext cx="4410445" cy="2666999"/>
          </a:xfrm>
          <a:prstGeom prst="rect">
            <a:avLst/>
          </a:prstGeom>
          <a:noFill/>
          <a:ln>
            <a:solidFill>
              <a:srgbClr val="0070C0"/>
            </a:solidFill>
          </a:ln>
          <a:extLst>
            <a:ext uri="{909E8E84-426E-40DD-AFC4-6F175D3DCCD1}">
              <a14:hiddenFill xmlns="" xmlns:a14="http://schemas.microsoft.com/office/drawing/2010/main">
                <a:solidFill>
                  <a:srgbClr val="FFFFFF"/>
                </a:solidFill>
              </a14:hiddenFill>
            </a:ext>
          </a:extLst>
        </p:spPr>
      </p:pic>
      <p:pic>
        <p:nvPicPr>
          <p:cNvPr id="5123" name="Picture 3" descr="C:\Users\SLINHART\AppData\Local\Microsoft\Windows\Temporary Internet Files\Content.Outlook\027Q6XQL\25.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2914" y="2819400"/>
            <a:ext cx="3722686" cy="2666999"/>
          </a:xfrm>
          <a:prstGeom prst="rect">
            <a:avLst/>
          </a:prstGeom>
          <a:noFill/>
          <a:ln>
            <a:solidFill>
              <a:srgbClr val="0070C0"/>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32475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3826</TotalTime>
  <Words>2229</Words>
  <Application>Microsoft Office PowerPoint</Application>
  <PresentationFormat>On-screen Show (4:3)</PresentationFormat>
  <Paragraphs>368</Paragraphs>
  <Slides>47</Slides>
  <Notes>15</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I-69 Congressional Caucus Briefing</vt:lpstr>
      <vt:lpstr>I-69 and Freight Movement</vt:lpstr>
      <vt:lpstr>National Status 2016</vt:lpstr>
      <vt:lpstr>Texas</vt:lpstr>
      <vt:lpstr>Texas Department of Transportation</vt:lpstr>
      <vt:lpstr>Interstate Designation Status for I-69 In Texas</vt:lpstr>
      <vt:lpstr>I-69 System Planning and Environmental Review Status</vt:lpstr>
      <vt:lpstr>I-69 Funding Program</vt:lpstr>
      <vt:lpstr>I-69 Development Expenditures</vt:lpstr>
      <vt:lpstr>Texas Freight Mobility Plan</vt:lpstr>
      <vt:lpstr>Louisiana</vt:lpstr>
      <vt:lpstr>I-69 SIU 14 Preferred Alternative North of I-20</vt:lpstr>
      <vt:lpstr>I-69 SIU 15:  Haughton, LA – Stonewall, LA</vt:lpstr>
      <vt:lpstr>Section of Independent Utility (SIU) 16  Tenaha TX – Stonewall LA</vt:lpstr>
      <vt:lpstr>Planned Activities – I-69 in Louisiana</vt:lpstr>
      <vt:lpstr>Arkansas</vt:lpstr>
      <vt:lpstr>I-69 in Arkansas</vt:lpstr>
      <vt:lpstr>Slide 18</vt:lpstr>
      <vt:lpstr>I-69 Connector Funding Summary</vt:lpstr>
      <vt:lpstr>Monticello Bypass</vt:lpstr>
      <vt:lpstr>I-69 Funding Summary</vt:lpstr>
      <vt:lpstr>Mississippi </vt:lpstr>
      <vt:lpstr>Slide 23</vt:lpstr>
      <vt:lpstr>Slide 24</vt:lpstr>
      <vt:lpstr>Slide 25</vt:lpstr>
      <vt:lpstr>Slide 26</vt:lpstr>
      <vt:lpstr>Slide 27</vt:lpstr>
      <vt:lpstr>Tennessee</vt:lpstr>
      <vt:lpstr>Tennessee – SIU 7, 8 and 9</vt:lpstr>
      <vt:lpstr>Kentucky</vt:lpstr>
      <vt:lpstr>Slide 31</vt:lpstr>
      <vt:lpstr>Slide 32</vt:lpstr>
      <vt:lpstr>I-69 Ohio River Bridge</vt:lpstr>
      <vt:lpstr>Indiana</vt:lpstr>
      <vt:lpstr>Progress: Sections 1-4</vt:lpstr>
      <vt:lpstr>Progress: Section 5</vt:lpstr>
      <vt:lpstr>Progress: Section 6</vt:lpstr>
      <vt:lpstr>Progress: Section 6 (cont.)</vt:lpstr>
      <vt:lpstr>I-69 Bridge Update</vt:lpstr>
      <vt:lpstr>Connectivity, Collaboration, Capacity</vt:lpstr>
      <vt:lpstr>Michigan</vt:lpstr>
      <vt:lpstr>I-69 International Trade Corridor  Next Michigan Development Corporation </vt:lpstr>
      <vt:lpstr>U.S./Canada Border Crossing </vt:lpstr>
      <vt:lpstr>Blue Water Bridge Plaza Expansion Project</vt:lpstr>
      <vt:lpstr>Primary Freight Network</vt:lpstr>
      <vt:lpstr>Traffic Flows</vt:lpstr>
      <vt:lpstr>A Freight Corridor Connecting the American Heartland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dc:creator>
  <cp:lastModifiedBy>DCR</cp:lastModifiedBy>
  <cp:revision>370</cp:revision>
  <dcterms:created xsi:type="dcterms:W3CDTF">2011-08-03T19:49:30Z</dcterms:created>
  <dcterms:modified xsi:type="dcterms:W3CDTF">2016-05-17T04:04:07Z</dcterms:modified>
</cp:coreProperties>
</file>